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09" r:id="rId5"/>
    <p:sldId id="471" r:id="rId6"/>
    <p:sldId id="270" r:id="rId7"/>
    <p:sldId id="472" r:id="rId8"/>
    <p:sldId id="268" r:id="rId9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976" userDrawn="1">
          <p15:clr>
            <a:srgbClr val="A4A3A4"/>
          </p15:clr>
        </p15:guide>
        <p15:guide id="3" pos="96" userDrawn="1">
          <p15:clr>
            <a:srgbClr val="A4A3A4"/>
          </p15:clr>
        </p15:guide>
        <p15:guide id="4" pos="7584" userDrawn="1">
          <p15:clr>
            <a:srgbClr val="A4A3A4"/>
          </p15:clr>
        </p15:guide>
        <p15:guide id="5" orient="horz" pos="4224" userDrawn="1">
          <p15:clr>
            <a:srgbClr val="A4A3A4"/>
          </p15:clr>
        </p15:guide>
        <p15:guide id="6" orient="horz" pos="96" userDrawn="1">
          <p15:clr>
            <a:srgbClr val="A4A3A4"/>
          </p15:clr>
        </p15:guide>
        <p15:guide id="7" pos="1656" userDrawn="1">
          <p15:clr>
            <a:srgbClr val="A4A3A4"/>
          </p15:clr>
        </p15:guide>
        <p15:guide id="9" orient="horz" pos="144" userDrawn="1">
          <p15:clr>
            <a:srgbClr val="A4A3A4"/>
          </p15:clr>
        </p15:guide>
        <p15:guide id="10" orient="horz" pos="216" userDrawn="1">
          <p15:clr>
            <a:srgbClr val="A4A3A4"/>
          </p15:clr>
        </p15:guide>
        <p15:guide id="11" pos="384" userDrawn="1">
          <p15:clr>
            <a:srgbClr val="A4A3A4"/>
          </p15:clr>
        </p15:guide>
        <p15:guide id="12" orient="horz" pos="3936" userDrawn="1">
          <p15:clr>
            <a:srgbClr val="A4A3A4"/>
          </p15:clr>
        </p15:guide>
        <p15:guide id="13" orient="horz" pos="384" userDrawn="1">
          <p15:clr>
            <a:srgbClr val="A4A3A4"/>
          </p15:clr>
        </p15:guide>
        <p15:guide id="14" pos="2376" userDrawn="1">
          <p15:clr>
            <a:srgbClr val="A4A3A4"/>
          </p15:clr>
        </p15:guide>
        <p15:guide id="15" pos="7008" userDrawn="1">
          <p15:clr>
            <a:srgbClr val="A4A3A4"/>
          </p15:clr>
        </p15:guide>
        <p15:guide id="17" orient="horz" pos="3024" userDrawn="1">
          <p15:clr>
            <a:srgbClr val="A4A3A4"/>
          </p15:clr>
        </p15:guide>
        <p15:guide id="19" pos="960" userDrawn="1">
          <p15:clr>
            <a:srgbClr val="A4A3A4"/>
          </p15:clr>
        </p15:guide>
        <p15:guide id="22" pos="3456" userDrawn="1">
          <p15:clr>
            <a:srgbClr val="A4A3A4"/>
          </p15:clr>
        </p15:guide>
        <p15:guide id="23" pos="4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B97B"/>
    <a:srgbClr val="FFFFFF"/>
    <a:srgbClr val="D3F1E2"/>
    <a:srgbClr val="D78A8A"/>
    <a:srgbClr val="3399FF"/>
    <a:srgbClr val="FFCC66"/>
    <a:srgbClr val="0070C0"/>
    <a:srgbClr val="3B5246"/>
    <a:srgbClr val="C00000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0AA4C8-E789-4201-9FBF-C7483077534C}" v="743" dt="2022-04-04T17:35:15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4" autoAdjust="0"/>
    <p:restoredTop sz="67299" autoAdjust="0"/>
  </p:normalViewPr>
  <p:slideViewPr>
    <p:cSldViewPr snapToGrid="0" showGuides="1">
      <p:cViewPr varScale="1">
        <p:scale>
          <a:sx n="74" d="100"/>
          <a:sy n="74" d="100"/>
        </p:scale>
        <p:origin x="1152" y="60"/>
      </p:cViewPr>
      <p:guideLst>
        <p:guide orient="horz" pos="2160"/>
        <p:guide pos="5976"/>
        <p:guide pos="96"/>
        <p:guide pos="7584"/>
        <p:guide orient="horz" pos="4224"/>
        <p:guide orient="horz" pos="96"/>
        <p:guide pos="1656"/>
        <p:guide orient="horz" pos="144"/>
        <p:guide orient="horz" pos="216"/>
        <p:guide pos="384"/>
        <p:guide orient="horz" pos="3936"/>
        <p:guide orient="horz" pos="384"/>
        <p:guide pos="2376"/>
        <p:guide pos="7008"/>
        <p:guide orient="horz" pos="3024"/>
        <p:guide pos="960"/>
        <p:guide pos="3456"/>
        <p:guide pos="420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FDE35-7798-4ED0-BA63-770F25B710B7}" type="doc">
      <dgm:prSet loTypeId="urn:microsoft.com/office/officeart/2005/8/layout/venn3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B456E782-76A7-4619-B0C2-1BEAF7BB763B}">
      <dgm:prSet phldrT="[besedilo]"/>
      <dgm:spPr/>
      <dgm:t>
        <a:bodyPr/>
        <a:lstStyle/>
        <a:p>
          <a:r>
            <a:rPr lang="en-US" b="1" dirty="0" err="1">
              <a:solidFill>
                <a:schemeClr val="bg1"/>
              </a:solidFill>
              <a:latin typeface="Montserrat" panose="00000500000000000000" pitchFamily="2" charset="0"/>
            </a:rPr>
            <a:t>strateško</a:t>
          </a:r>
          <a:r>
            <a:rPr lang="en-US" b="1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US" b="1" dirty="0" err="1">
              <a:solidFill>
                <a:schemeClr val="bg1"/>
              </a:solidFill>
              <a:latin typeface="Montserrat" panose="00000500000000000000" pitchFamily="2" charset="0"/>
            </a:rPr>
            <a:t>partnerstvo</a:t>
          </a:r>
          <a:endParaRPr lang="sl-SI" b="1" dirty="0">
            <a:solidFill>
              <a:schemeClr val="bg1"/>
            </a:solidFill>
            <a:latin typeface="Montserrat" panose="00000500000000000000" pitchFamily="2" charset="0"/>
          </a:endParaRPr>
        </a:p>
      </dgm:t>
    </dgm:pt>
    <dgm:pt modelId="{C072E9A9-2689-4952-B52F-12A7F244AF8F}" type="parTrans" cxnId="{1B04CD4F-0EC6-4964-A82E-F1116E61AFD7}">
      <dgm:prSet/>
      <dgm:spPr/>
      <dgm:t>
        <a:bodyPr/>
        <a:lstStyle/>
        <a:p>
          <a:endParaRPr lang="sl-SI">
            <a:latin typeface="Montserrat" panose="00000500000000000000" pitchFamily="2" charset="0"/>
          </a:endParaRPr>
        </a:p>
      </dgm:t>
    </dgm:pt>
    <dgm:pt modelId="{C1B96FB3-CAF9-4DF9-82AD-91F0D5D89BEA}" type="sibTrans" cxnId="{1B04CD4F-0EC6-4964-A82E-F1116E61AFD7}">
      <dgm:prSet/>
      <dgm:spPr/>
      <dgm:t>
        <a:bodyPr/>
        <a:lstStyle/>
        <a:p>
          <a:endParaRPr lang="sl-SI">
            <a:latin typeface="Montserrat" panose="00000500000000000000" pitchFamily="2" charset="0"/>
          </a:endParaRPr>
        </a:p>
      </dgm:t>
    </dgm:pt>
    <dgm:pt modelId="{CE201B47-DA01-45FC-84CD-3E2A474C63D5}">
      <dgm:prSet phldrT="[besedilo]" custT="1"/>
      <dgm:spPr/>
      <dgm:t>
        <a:bodyPr/>
        <a:lstStyle/>
        <a:p>
          <a:pPr>
            <a:buClr>
              <a:srgbClr val="3DB97B"/>
            </a:buClr>
            <a:buFont typeface="Arial" panose="020B0604020202020204" pitchFamily="34" charset="0"/>
            <a:buChar char="•"/>
          </a:pPr>
          <a:r>
            <a:rPr lang="en-US" sz="2500" b="1" i="0" dirty="0" err="1">
              <a:solidFill>
                <a:schemeClr val="bg1"/>
              </a:solidFill>
              <a:latin typeface="Montserrat" panose="00000500000000000000" pitchFamily="2" charset="0"/>
            </a:rPr>
            <a:t>več</a:t>
          </a:r>
          <a:r>
            <a:rPr lang="en-US" sz="2500" b="1" i="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US" sz="2500" b="1" i="0" dirty="0" err="1">
              <a:solidFill>
                <a:schemeClr val="bg1"/>
              </a:solidFill>
              <a:latin typeface="Montserrat" panose="00000500000000000000" pitchFamily="2" charset="0"/>
            </a:rPr>
            <a:t>oblik</a:t>
          </a:r>
          <a:r>
            <a:rPr lang="en-US" sz="2500" b="1" i="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br>
            <a:rPr lang="en-US" sz="2500" b="1" i="0" dirty="0">
              <a:solidFill>
                <a:schemeClr val="bg1"/>
              </a:solidFill>
              <a:latin typeface="Montserrat" panose="00000500000000000000" pitchFamily="2" charset="0"/>
            </a:rPr>
          </a:br>
          <a:r>
            <a:rPr lang="en-US" sz="2000" b="0" i="0" dirty="0">
              <a:solidFill>
                <a:schemeClr val="bg1"/>
              </a:solidFill>
              <a:latin typeface="Montserrat" panose="00000500000000000000" pitchFamily="2" charset="0"/>
            </a:rPr>
            <a:t>(</a:t>
          </a:r>
          <a:r>
            <a:rPr lang="en-US" sz="2000" b="0" i="0" dirty="0" err="1">
              <a:solidFill>
                <a:schemeClr val="bg1"/>
              </a:solidFill>
              <a:latin typeface="Montserrat" panose="00000500000000000000" pitchFamily="2" charset="0"/>
            </a:rPr>
            <a:t>npr</a:t>
          </a:r>
          <a:r>
            <a:rPr lang="en-US" sz="2000" b="0" i="0" dirty="0">
              <a:solidFill>
                <a:schemeClr val="bg1"/>
              </a:solidFill>
              <a:latin typeface="Montserrat" panose="00000500000000000000" pitchFamily="2" charset="0"/>
            </a:rPr>
            <a:t>. </a:t>
          </a:r>
          <a:r>
            <a:rPr lang="en-US" sz="2000" b="0" i="0" dirty="0" err="1">
              <a:solidFill>
                <a:schemeClr val="bg1"/>
              </a:solidFill>
              <a:latin typeface="Montserrat" panose="00000500000000000000" pitchFamily="2" charset="0"/>
            </a:rPr>
            <a:t>združitve</a:t>
          </a:r>
          <a:r>
            <a:rPr lang="en-US" sz="2000" b="0" i="0" dirty="0">
              <a:solidFill>
                <a:schemeClr val="bg1"/>
              </a:solidFill>
              <a:latin typeface="Montserrat" panose="00000500000000000000" pitchFamily="2" charset="0"/>
            </a:rPr>
            <a:t>)</a:t>
          </a:r>
          <a:endParaRPr lang="sl-SI" sz="2500" b="0" dirty="0">
            <a:solidFill>
              <a:schemeClr val="bg1"/>
            </a:solidFill>
            <a:latin typeface="Montserrat" panose="00000500000000000000" pitchFamily="2" charset="0"/>
          </a:endParaRPr>
        </a:p>
      </dgm:t>
    </dgm:pt>
    <dgm:pt modelId="{2A0FBFEA-B260-4F98-9C03-86A0F9A15550}" type="parTrans" cxnId="{0AB397E0-EA30-42F3-B008-160890A8B126}">
      <dgm:prSet/>
      <dgm:spPr/>
      <dgm:t>
        <a:bodyPr/>
        <a:lstStyle/>
        <a:p>
          <a:endParaRPr lang="sl-SI">
            <a:latin typeface="Montserrat" panose="00000500000000000000" pitchFamily="2" charset="0"/>
          </a:endParaRPr>
        </a:p>
      </dgm:t>
    </dgm:pt>
    <dgm:pt modelId="{BA1D2230-9EFD-43EA-85F6-6FE6F83F8CD6}" type="sibTrans" cxnId="{0AB397E0-EA30-42F3-B008-160890A8B126}">
      <dgm:prSet/>
      <dgm:spPr/>
      <dgm:t>
        <a:bodyPr/>
        <a:lstStyle/>
        <a:p>
          <a:endParaRPr lang="sl-SI">
            <a:latin typeface="Montserrat" panose="00000500000000000000" pitchFamily="2" charset="0"/>
          </a:endParaRPr>
        </a:p>
      </dgm:t>
    </dgm:pt>
    <dgm:pt modelId="{EBDFC5EA-7F28-464D-987F-D730619CEF30}">
      <dgm:prSet phldrT="[besedilo]" custT="1"/>
      <dgm:spPr/>
      <dgm:t>
        <a:bodyPr/>
        <a:lstStyle/>
        <a:p>
          <a:r>
            <a:rPr lang="en-GB" sz="2500" b="1" dirty="0" err="1">
              <a:solidFill>
                <a:schemeClr val="bg1"/>
              </a:solidFill>
              <a:latin typeface="Montserrat" panose="00000500000000000000" pitchFamily="2" charset="0"/>
            </a:rPr>
            <a:t>poslovna</a:t>
          </a:r>
          <a:r>
            <a:rPr lang="en-GB" sz="2500" b="1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GB" sz="2500" b="1" dirty="0" err="1">
              <a:solidFill>
                <a:schemeClr val="bg1"/>
              </a:solidFill>
              <a:latin typeface="Montserrat" panose="00000500000000000000" pitchFamily="2" charset="0"/>
            </a:rPr>
            <a:t>tveganja</a:t>
          </a:r>
          <a:r>
            <a:rPr lang="en-GB" sz="2500" b="1" dirty="0">
              <a:solidFill>
                <a:schemeClr val="bg1"/>
              </a:solidFill>
              <a:latin typeface="Montserrat" panose="00000500000000000000" pitchFamily="2" charset="0"/>
            </a:rPr>
            <a:t> ‘</a:t>
          </a:r>
          <a:r>
            <a:rPr lang="en-GB" sz="2500" b="1" dirty="0" err="1">
              <a:solidFill>
                <a:schemeClr val="bg1"/>
              </a:solidFill>
              <a:latin typeface="Montserrat" panose="00000500000000000000" pitchFamily="2" charset="0"/>
            </a:rPr>
            <a:t>prevzema</a:t>
          </a:r>
          <a:r>
            <a:rPr lang="en-GB" sz="2500" b="1" dirty="0">
              <a:solidFill>
                <a:schemeClr val="bg1"/>
              </a:solidFill>
              <a:latin typeface="Montserrat" panose="00000500000000000000" pitchFamily="2" charset="0"/>
            </a:rPr>
            <a:t>’ </a:t>
          </a:r>
          <a:r>
            <a:rPr lang="en-GB" sz="2500" b="1" dirty="0" err="1">
              <a:solidFill>
                <a:schemeClr val="bg1"/>
              </a:solidFill>
              <a:latin typeface="Montserrat" panose="00000500000000000000" pitchFamily="2" charset="0"/>
            </a:rPr>
            <a:t>investitor</a:t>
          </a:r>
          <a:r>
            <a:rPr lang="en-GB" sz="2500" b="1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br>
            <a:rPr lang="en-GB" sz="2500" b="1" dirty="0">
              <a:solidFill>
                <a:schemeClr val="bg1"/>
              </a:solidFill>
              <a:latin typeface="Montserrat" panose="00000500000000000000" pitchFamily="2" charset="0"/>
            </a:rPr>
          </a:br>
          <a:r>
            <a:rPr lang="en-GB" sz="2000" b="0" dirty="0" err="1">
              <a:solidFill>
                <a:schemeClr val="bg1"/>
              </a:solidFill>
              <a:latin typeface="Montserrat" panose="00000500000000000000" pitchFamily="2" charset="0"/>
            </a:rPr>
            <a:t>ni</a:t>
          </a:r>
          <a:r>
            <a:rPr lang="en-GB" sz="2000" b="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GB" sz="2000" b="0" dirty="0" err="1">
              <a:solidFill>
                <a:schemeClr val="bg1"/>
              </a:solidFill>
              <a:latin typeface="Montserrat" panose="00000500000000000000" pitchFamily="2" charset="0"/>
            </a:rPr>
            <a:t>vračila</a:t>
          </a:r>
          <a:r>
            <a:rPr lang="en-GB" sz="2000" b="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GB" sz="2000" b="0" dirty="0" err="1">
              <a:solidFill>
                <a:schemeClr val="bg1"/>
              </a:solidFill>
              <a:latin typeface="Montserrat" panose="00000500000000000000" pitchFamily="2" charset="0"/>
            </a:rPr>
            <a:t>sredstev</a:t>
          </a:r>
          <a:r>
            <a:rPr lang="en-GB" sz="2000" b="0" dirty="0">
              <a:solidFill>
                <a:schemeClr val="bg1"/>
              </a:solidFill>
              <a:latin typeface="Montserrat" panose="00000500000000000000" pitchFamily="2" charset="0"/>
            </a:rPr>
            <a:t>, </a:t>
          </a:r>
          <a:r>
            <a:rPr lang="en-GB" sz="2000" b="0" dirty="0" err="1">
              <a:solidFill>
                <a:schemeClr val="bg1"/>
              </a:solidFill>
              <a:latin typeface="Montserrat" panose="00000500000000000000" pitchFamily="2" charset="0"/>
            </a:rPr>
            <a:t>obresti</a:t>
          </a:r>
          <a:endParaRPr lang="sl-SI" sz="2500" b="1" dirty="0">
            <a:solidFill>
              <a:schemeClr val="bg1"/>
            </a:solidFill>
            <a:latin typeface="Montserrat" panose="00000500000000000000" pitchFamily="2" charset="0"/>
          </a:endParaRPr>
        </a:p>
      </dgm:t>
    </dgm:pt>
    <dgm:pt modelId="{1F84F353-FF33-48E0-938E-EFD9BD7DD637}" type="parTrans" cxnId="{CB29B1A9-C9DF-4247-BD70-3F16E18CD13C}">
      <dgm:prSet/>
      <dgm:spPr/>
      <dgm:t>
        <a:bodyPr/>
        <a:lstStyle/>
        <a:p>
          <a:endParaRPr lang="sl-SI"/>
        </a:p>
      </dgm:t>
    </dgm:pt>
    <dgm:pt modelId="{AC0728B6-087E-4A41-A4E6-A89B9324B8A1}" type="sibTrans" cxnId="{CB29B1A9-C9DF-4247-BD70-3F16E18CD13C}">
      <dgm:prSet/>
      <dgm:spPr/>
      <dgm:t>
        <a:bodyPr/>
        <a:lstStyle/>
        <a:p>
          <a:endParaRPr lang="sl-SI"/>
        </a:p>
      </dgm:t>
    </dgm:pt>
    <dgm:pt modelId="{8B3BC1C5-0CAF-40CB-8170-BA37922C2C26}" type="pres">
      <dgm:prSet presAssocID="{3FAFDE35-7798-4ED0-BA63-770F25B710B7}" presName="Name0" presStyleCnt="0">
        <dgm:presLayoutVars>
          <dgm:dir/>
          <dgm:resizeHandles val="exact"/>
        </dgm:presLayoutVars>
      </dgm:prSet>
      <dgm:spPr/>
    </dgm:pt>
    <dgm:pt modelId="{F435CA9B-F245-4DE4-86A7-6F932AF6CE19}" type="pres">
      <dgm:prSet presAssocID="{B456E782-76A7-4619-B0C2-1BEAF7BB763B}" presName="Name5" presStyleLbl="vennNode1" presStyleIdx="0" presStyleCnt="3">
        <dgm:presLayoutVars>
          <dgm:bulletEnabled val="1"/>
        </dgm:presLayoutVars>
      </dgm:prSet>
      <dgm:spPr/>
    </dgm:pt>
    <dgm:pt modelId="{296527A1-F783-458F-8145-2918DA3B5BA6}" type="pres">
      <dgm:prSet presAssocID="{C1B96FB3-CAF9-4DF9-82AD-91F0D5D89BEA}" presName="space" presStyleCnt="0"/>
      <dgm:spPr/>
    </dgm:pt>
    <dgm:pt modelId="{0ED7F162-9A79-4BAF-9279-26962F54B438}" type="pres">
      <dgm:prSet presAssocID="{EBDFC5EA-7F28-464D-987F-D730619CEF30}" presName="Name5" presStyleLbl="vennNode1" presStyleIdx="1" presStyleCnt="3">
        <dgm:presLayoutVars>
          <dgm:bulletEnabled val="1"/>
        </dgm:presLayoutVars>
      </dgm:prSet>
      <dgm:spPr/>
    </dgm:pt>
    <dgm:pt modelId="{A928FE12-1C4A-4E33-B26F-D9964CB559A0}" type="pres">
      <dgm:prSet presAssocID="{AC0728B6-087E-4A41-A4E6-A89B9324B8A1}" presName="space" presStyleCnt="0"/>
      <dgm:spPr/>
    </dgm:pt>
    <dgm:pt modelId="{9403093A-CC8D-4E07-B91D-061683EB9B14}" type="pres">
      <dgm:prSet presAssocID="{CE201B47-DA01-45FC-84CD-3E2A474C63D5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1B04CD4F-0EC6-4964-A82E-F1116E61AFD7}" srcId="{3FAFDE35-7798-4ED0-BA63-770F25B710B7}" destId="{B456E782-76A7-4619-B0C2-1BEAF7BB763B}" srcOrd="0" destOrd="0" parTransId="{C072E9A9-2689-4952-B52F-12A7F244AF8F}" sibTransId="{C1B96FB3-CAF9-4DF9-82AD-91F0D5D89BEA}"/>
    <dgm:cxn modelId="{CB29B1A9-C9DF-4247-BD70-3F16E18CD13C}" srcId="{3FAFDE35-7798-4ED0-BA63-770F25B710B7}" destId="{EBDFC5EA-7F28-464D-987F-D730619CEF30}" srcOrd="1" destOrd="0" parTransId="{1F84F353-FF33-48E0-938E-EFD9BD7DD637}" sibTransId="{AC0728B6-087E-4A41-A4E6-A89B9324B8A1}"/>
    <dgm:cxn modelId="{0AB397E0-EA30-42F3-B008-160890A8B126}" srcId="{3FAFDE35-7798-4ED0-BA63-770F25B710B7}" destId="{CE201B47-DA01-45FC-84CD-3E2A474C63D5}" srcOrd="2" destOrd="0" parTransId="{2A0FBFEA-B260-4F98-9C03-86A0F9A15550}" sibTransId="{BA1D2230-9EFD-43EA-85F6-6FE6F83F8CD6}"/>
    <dgm:cxn modelId="{0816A2E2-C940-4157-871D-2996BEF5E858}" type="presOf" srcId="{3FAFDE35-7798-4ED0-BA63-770F25B710B7}" destId="{8B3BC1C5-0CAF-40CB-8170-BA37922C2C26}" srcOrd="0" destOrd="0" presId="urn:microsoft.com/office/officeart/2005/8/layout/venn3"/>
    <dgm:cxn modelId="{2A562DE3-029E-4D18-B787-DBF4C9E25501}" type="presOf" srcId="{EBDFC5EA-7F28-464D-987F-D730619CEF30}" destId="{0ED7F162-9A79-4BAF-9279-26962F54B438}" srcOrd="0" destOrd="0" presId="urn:microsoft.com/office/officeart/2005/8/layout/venn3"/>
    <dgm:cxn modelId="{5F828FE3-DC29-44FA-B2B6-108848AC20AD}" type="presOf" srcId="{CE201B47-DA01-45FC-84CD-3E2A474C63D5}" destId="{9403093A-CC8D-4E07-B91D-061683EB9B14}" srcOrd="0" destOrd="0" presId="urn:microsoft.com/office/officeart/2005/8/layout/venn3"/>
    <dgm:cxn modelId="{B96D36EF-9147-4466-B1D4-8A132200A68D}" type="presOf" srcId="{B456E782-76A7-4619-B0C2-1BEAF7BB763B}" destId="{F435CA9B-F245-4DE4-86A7-6F932AF6CE19}" srcOrd="0" destOrd="0" presId="urn:microsoft.com/office/officeart/2005/8/layout/venn3"/>
    <dgm:cxn modelId="{5A2C54EE-E80C-4CFD-ADA2-116C27448A49}" type="presParOf" srcId="{8B3BC1C5-0CAF-40CB-8170-BA37922C2C26}" destId="{F435CA9B-F245-4DE4-86A7-6F932AF6CE19}" srcOrd="0" destOrd="0" presId="urn:microsoft.com/office/officeart/2005/8/layout/venn3"/>
    <dgm:cxn modelId="{74227360-300B-4305-9786-0B828D06E573}" type="presParOf" srcId="{8B3BC1C5-0CAF-40CB-8170-BA37922C2C26}" destId="{296527A1-F783-458F-8145-2918DA3B5BA6}" srcOrd="1" destOrd="0" presId="urn:microsoft.com/office/officeart/2005/8/layout/venn3"/>
    <dgm:cxn modelId="{2847275D-15A7-47BD-9523-D09A2379F859}" type="presParOf" srcId="{8B3BC1C5-0CAF-40CB-8170-BA37922C2C26}" destId="{0ED7F162-9A79-4BAF-9279-26962F54B438}" srcOrd="2" destOrd="0" presId="urn:microsoft.com/office/officeart/2005/8/layout/venn3"/>
    <dgm:cxn modelId="{EABD07CC-94AF-4FF7-9ADF-F14E5D76CAC3}" type="presParOf" srcId="{8B3BC1C5-0CAF-40CB-8170-BA37922C2C26}" destId="{A928FE12-1C4A-4E33-B26F-D9964CB559A0}" srcOrd="3" destOrd="0" presId="urn:microsoft.com/office/officeart/2005/8/layout/venn3"/>
    <dgm:cxn modelId="{29A4F73D-67F5-4B05-9F14-8D0423042364}" type="presParOf" srcId="{8B3BC1C5-0CAF-40CB-8170-BA37922C2C26}" destId="{9403093A-CC8D-4E07-B91D-061683EB9B14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6B8023-ADF8-4D44-B625-4E94D21F50E1}" type="doc">
      <dgm:prSet loTypeId="urn:microsoft.com/office/officeart/2005/8/layout/arrow6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l-SI"/>
        </a:p>
      </dgm:t>
    </dgm:pt>
    <dgm:pt modelId="{95F96B37-14D5-4BE6-B561-4056B70B34C0}">
      <dgm:prSet phldrT="[Text]"/>
      <dgm:spPr/>
      <dgm:t>
        <a:bodyPr/>
        <a:lstStyle/>
        <a:p>
          <a:r>
            <a:rPr lang="en-US" noProof="0" dirty="0" err="1">
              <a:solidFill>
                <a:schemeClr val="tx1"/>
              </a:solidFill>
              <a:latin typeface="Montserrat" panose="00000500000000000000" pitchFamily="2" charset="0"/>
            </a:rPr>
            <a:t>Opredelitev</a:t>
          </a:r>
          <a:r>
            <a:rPr lang="en-US" noProof="0" dirty="0">
              <a:solidFill>
                <a:schemeClr val="tx1"/>
              </a:solidFill>
              <a:latin typeface="Montserrat" panose="00000500000000000000" pitchFamily="2" charset="0"/>
            </a:rPr>
            <a:t> </a:t>
          </a:r>
          <a:r>
            <a:rPr lang="en-US" b="1" noProof="0" dirty="0" err="1">
              <a:solidFill>
                <a:srgbClr val="3DB97B"/>
              </a:solidFill>
              <a:latin typeface="Montserrat" panose="00000500000000000000" pitchFamily="2" charset="0"/>
            </a:rPr>
            <a:t>interesov</a:t>
          </a:r>
          <a:r>
            <a:rPr lang="en-US" b="1" noProof="0" dirty="0">
              <a:solidFill>
                <a:schemeClr val="tx1"/>
              </a:solidFill>
              <a:latin typeface="Montserrat" panose="00000500000000000000" pitchFamily="2" charset="0"/>
            </a:rPr>
            <a:t> </a:t>
          </a:r>
          <a:br>
            <a:rPr lang="en-US" b="1" noProof="0" dirty="0">
              <a:solidFill>
                <a:schemeClr val="tx1"/>
              </a:solidFill>
              <a:latin typeface="Montserrat" panose="00000500000000000000" pitchFamily="2" charset="0"/>
            </a:rPr>
          </a:br>
          <a:r>
            <a:rPr lang="en-US" b="0" noProof="0" dirty="0">
              <a:solidFill>
                <a:schemeClr val="tx1"/>
              </a:solidFill>
              <a:latin typeface="Montserrat" panose="00000500000000000000" pitchFamily="2" charset="0"/>
            </a:rPr>
            <a:t>in</a:t>
          </a:r>
          <a:r>
            <a:rPr lang="en-US" b="1" noProof="0" dirty="0">
              <a:solidFill>
                <a:schemeClr val="tx1"/>
              </a:solidFill>
              <a:latin typeface="Montserrat" panose="00000500000000000000" pitchFamily="2" charset="0"/>
            </a:rPr>
            <a:t> </a:t>
          </a:r>
          <a:r>
            <a:rPr lang="en-US" b="1" noProof="0" dirty="0" err="1">
              <a:solidFill>
                <a:srgbClr val="3DB97B"/>
              </a:solidFill>
              <a:latin typeface="Montserrat" panose="00000500000000000000" pitchFamily="2" charset="0"/>
            </a:rPr>
            <a:t>ciljev</a:t>
          </a:r>
          <a:endParaRPr lang="sl-SI" b="1" dirty="0">
            <a:solidFill>
              <a:srgbClr val="3DB97B"/>
            </a:solidFill>
            <a:latin typeface="Montserrat" panose="00000500000000000000" pitchFamily="2" charset="0"/>
          </a:endParaRPr>
        </a:p>
      </dgm:t>
    </dgm:pt>
    <dgm:pt modelId="{4D219F90-74F1-4E13-B580-FC9739DBBF50}" type="parTrans" cxnId="{0E47D91C-C547-4277-B787-803B478D55CB}">
      <dgm:prSet/>
      <dgm:spPr/>
      <dgm:t>
        <a:bodyPr/>
        <a:lstStyle/>
        <a:p>
          <a:endParaRPr lang="sl-SI">
            <a:solidFill>
              <a:schemeClr val="tx1"/>
            </a:solidFill>
            <a:latin typeface="Montserrat" panose="00000500000000000000" pitchFamily="2" charset="0"/>
          </a:endParaRPr>
        </a:p>
      </dgm:t>
    </dgm:pt>
    <dgm:pt modelId="{0BF62E8F-1C42-41E8-A1B3-F2FCCBAB26DD}" type="sibTrans" cxnId="{0E47D91C-C547-4277-B787-803B478D55CB}">
      <dgm:prSet/>
      <dgm:spPr/>
      <dgm:t>
        <a:bodyPr/>
        <a:lstStyle/>
        <a:p>
          <a:endParaRPr lang="sl-SI">
            <a:solidFill>
              <a:schemeClr val="tx1"/>
            </a:solidFill>
            <a:latin typeface="Montserrat" panose="00000500000000000000" pitchFamily="2" charset="0"/>
          </a:endParaRPr>
        </a:p>
      </dgm:t>
    </dgm:pt>
    <dgm:pt modelId="{45AFDF50-2733-4233-92B6-CE243ACDFAB0}">
      <dgm:prSet phldrT="[Text]"/>
      <dgm:spPr/>
      <dgm:t>
        <a:bodyPr/>
        <a:lstStyle/>
        <a:p>
          <a:r>
            <a:rPr lang="en-US" b="1" noProof="0" dirty="0" err="1">
              <a:solidFill>
                <a:srgbClr val="3DB97B"/>
              </a:solidFill>
              <a:latin typeface="Montserrat" panose="00000500000000000000" pitchFamily="2" charset="0"/>
            </a:rPr>
            <a:t>Priprava</a:t>
          </a:r>
          <a:r>
            <a:rPr lang="en-US" b="1" noProof="0" dirty="0">
              <a:solidFill>
                <a:srgbClr val="3DB97B"/>
              </a:solidFill>
              <a:latin typeface="Montserrat" panose="00000500000000000000" pitchFamily="2" charset="0"/>
            </a:rPr>
            <a:t> </a:t>
          </a:r>
          <a:r>
            <a:rPr lang="en-US" b="1" noProof="0" dirty="0" err="1">
              <a:solidFill>
                <a:srgbClr val="3DB97B"/>
              </a:solidFill>
              <a:latin typeface="Montserrat" panose="00000500000000000000" pitchFamily="2" charset="0"/>
            </a:rPr>
            <a:t>podjetja</a:t>
          </a:r>
          <a:r>
            <a:rPr lang="sl-SI" b="1" noProof="0" dirty="0">
              <a:solidFill>
                <a:srgbClr val="3DB97B"/>
              </a:solidFill>
              <a:latin typeface="Montserrat" panose="00000500000000000000" pitchFamily="2" charset="0"/>
            </a:rPr>
            <a:t> </a:t>
          </a:r>
          <a:br>
            <a:rPr lang="en-US" noProof="0" dirty="0">
              <a:solidFill>
                <a:schemeClr val="tx1"/>
              </a:solidFill>
              <a:latin typeface="Montserrat" panose="00000500000000000000" pitchFamily="2" charset="0"/>
            </a:rPr>
          </a:br>
          <a:r>
            <a:rPr lang="en-US" b="0" noProof="0" dirty="0" err="1">
              <a:solidFill>
                <a:schemeClr val="tx1"/>
              </a:solidFill>
              <a:latin typeface="Montserrat" panose="00000500000000000000" pitchFamily="2" charset="0"/>
            </a:rPr>
            <a:t>na</a:t>
          </a:r>
          <a:r>
            <a:rPr lang="en-US" b="0" noProof="0" dirty="0">
              <a:solidFill>
                <a:schemeClr val="tx1"/>
              </a:solidFill>
              <a:latin typeface="Montserrat" panose="00000500000000000000" pitchFamily="2" charset="0"/>
            </a:rPr>
            <a:t> </a:t>
          </a:r>
          <a:r>
            <a:rPr lang="en-US" b="0" noProof="0" dirty="0" err="1">
              <a:solidFill>
                <a:schemeClr val="tx1"/>
              </a:solidFill>
              <a:latin typeface="Montserrat" panose="00000500000000000000" pitchFamily="2" charset="0"/>
            </a:rPr>
            <a:t>transakcijo</a:t>
          </a:r>
          <a:endParaRPr lang="sl-SI" b="0" noProof="0" dirty="0">
            <a:solidFill>
              <a:schemeClr val="tx1"/>
            </a:solidFill>
            <a:latin typeface="Montserrat" panose="00000500000000000000" pitchFamily="2" charset="0"/>
          </a:endParaRPr>
        </a:p>
      </dgm:t>
    </dgm:pt>
    <dgm:pt modelId="{083BB38A-B879-49E1-B408-3C2C5A071CCF}" type="parTrans" cxnId="{4D20A99B-57BB-48AD-9F7E-79ED10CCBF7A}">
      <dgm:prSet/>
      <dgm:spPr/>
      <dgm:t>
        <a:bodyPr/>
        <a:lstStyle/>
        <a:p>
          <a:endParaRPr lang="sl-SI">
            <a:solidFill>
              <a:schemeClr val="tx1"/>
            </a:solidFill>
            <a:latin typeface="Montserrat" panose="00000500000000000000" pitchFamily="2" charset="0"/>
          </a:endParaRPr>
        </a:p>
      </dgm:t>
    </dgm:pt>
    <dgm:pt modelId="{04728BEB-19B3-4389-B9A5-C1CB52D6E619}" type="sibTrans" cxnId="{4D20A99B-57BB-48AD-9F7E-79ED10CCBF7A}">
      <dgm:prSet/>
      <dgm:spPr/>
      <dgm:t>
        <a:bodyPr/>
        <a:lstStyle/>
        <a:p>
          <a:endParaRPr lang="sl-SI">
            <a:solidFill>
              <a:schemeClr val="tx1"/>
            </a:solidFill>
            <a:latin typeface="Montserrat" panose="00000500000000000000" pitchFamily="2" charset="0"/>
          </a:endParaRPr>
        </a:p>
      </dgm:t>
    </dgm:pt>
    <dgm:pt modelId="{83351B2F-B3AD-4E77-92DA-A43C7D42FE36}" type="pres">
      <dgm:prSet presAssocID="{316B8023-ADF8-4D44-B625-4E94D21F50E1}" presName="compositeShape" presStyleCnt="0">
        <dgm:presLayoutVars>
          <dgm:chMax val="2"/>
          <dgm:dir/>
          <dgm:resizeHandles val="exact"/>
        </dgm:presLayoutVars>
      </dgm:prSet>
      <dgm:spPr/>
    </dgm:pt>
    <dgm:pt modelId="{E04016FD-F7F8-44E2-A501-A92283D22A52}" type="pres">
      <dgm:prSet presAssocID="{316B8023-ADF8-4D44-B625-4E94D21F50E1}" presName="ribbon" presStyleLbl="node1" presStyleIdx="0" presStyleCnt="1"/>
      <dgm:spPr/>
    </dgm:pt>
    <dgm:pt modelId="{8AF6C9B1-DB66-4C24-86FA-92592E82ABFB}" type="pres">
      <dgm:prSet presAssocID="{316B8023-ADF8-4D44-B625-4E94D21F50E1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F822562C-2EE4-4A7D-B096-97D31C40BA0B}" type="pres">
      <dgm:prSet presAssocID="{316B8023-ADF8-4D44-B625-4E94D21F50E1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E47D91C-C547-4277-B787-803B478D55CB}" srcId="{316B8023-ADF8-4D44-B625-4E94D21F50E1}" destId="{95F96B37-14D5-4BE6-B561-4056B70B34C0}" srcOrd="0" destOrd="0" parTransId="{4D219F90-74F1-4E13-B580-FC9739DBBF50}" sibTransId="{0BF62E8F-1C42-41E8-A1B3-F2FCCBAB26DD}"/>
    <dgm:cxn modelId="{524C0331-66D8-412A-948D-7065AA095601}" type="presOf" srcId="{95F96B37-14D5-4BE6-B561-4056B70B34C0}" destId="{8AF6C9B1-DB66-4C24-86FA-92592E82ABFB}" srcOrd="0" destOrd="0" presId="urn:microsoft.com/office/officeart/2005/8/layout/arrow6"/>
    <dgm:cxn modelId="{A536D67A-2049-421D-8957-60289F3843EE}" type="presOf" srcId="{316B8023-ADF8-4D44-B625-4E94D21F50E1}" destId="{83351B2F-B3AD-4E77-92DA-A43C7D42FE36}" srcOrd="0" destOrd="0" presId="urn:microsoft.com/office/officeart/2005/8/layout/arrow6"/>
    <dgm:cxn modelId="{4D20A99B-57BB-48AD-9F7E-79ED10CCBF7A}" srcId="{316B8023-ADF8-4D44-B625-4E94D21F50E1}" destId="{45AFDF50-2733-4233-92B6-CE243ACDFAB0}" srcOrd="1" destOrd="0" parTransId="{083BB38A-B879-49E1-B408-3C2C5A071CCF}" sibTransId="{04728BEB-19B3-4389-B9A5-C1CB52D6E619}"/>
    <dgm:cxn modelId="{C9BB8E9D-DBB9-4467-94C6-74247F188011}" type="presOf" srcId="{45AFDF50-2733-4233-92B6-CE243ACDFAB0}" destId="{F822562C-2EE4-4A7D-B096-97D31C40BA0B}" srcOrd="0" destOrd="0" presId="urn:microsoft.com/office/officeart/2005/8/layout/arrow6"/>
    <dgm:cxn modelId="{55C8400B-8517-41A1-8494-7872182F3288}" type="presParOf" srcId="{83351B2F-B3AD-4E77-92DA-A43C7D42FE36}" destId="{E04016FD-F7F8-44E2-A501-A92283D22A52}" srcOrd="0" destOrd="0" presId="urn:microsoft.com/office/officeart/2005/8/layout/arrow6"/>
    <dgm:cxn modelId="{478AD50E-BFA9-4DBA-826F-835F78970356}" type="presParOf" srcId="{83351B2F-B3AD-4E77-92DA-A43C7D42FE36}" destId="{8AF6C9B1-DB66-4C24-86FA-92592E82ABFB}" srcOrd="1" destOrd="0" presId="urn:microsoft.com/office/officeart/2005/8/layout/arrow6"/>
    <dgm:cxn modelId="{B16713E4-F3CE-4542-9A97-63C262E39EEC}" type="presParOf" srcId="{83351B2F-B3AD-4E77-92DA-A43C7D42FE36}" destId="{F822562C-2EE4-4A7D-B096-97D31C40BA0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5CA9B-F245-4DE4-86A7-6F932AF6CE19}">
      <dsp:nvSpPr>
        <dsp:cNvPr id="0" name=""/>
        <dsp:cNvSpPr/>
      </dsp:nvSpPr>
      <dsp:spPr>
        <a:xfrm>
          <a:off x="5296" y="305842"/>
          <a:ext cx="4631457" cy="463145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885" tIns="44450" rIns="25488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 err="1">
              <a:solidFill>
                <a:schemeClr val="bg1"/>
              </a:solidFill>
              <a:latin typeface="Montserrat" panose="00000500000000000000" pitchFamily="2" charset="0"/>
            </a:rPr>
            <a:t>strateško</a:t>
          </a:r>
          <a:r>
            <a:rPr lang="en-US" sz="3500" b="1" kern="120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US" sz="3500" b="1" kern="1200" dirty="0" err="1">
              <a:solidFill>
                <a:schemeClr val="bg1"/>
              </a:solidFill>
              <a:latin typeface="Montserrat" panose="00000500000000000000" pitchFamily="2" charset="0"/>
            </a:rPr>
            <a:t>partnerstvo</a:t>
          </a:r>
          <a:endParaRPr lang="sl-SI" sz="3500" b="1" kern="1200" dirty="0">
            <a:solidFill>
              <a:schemeClr val="bg1"/>
            </a:solidFill>
            <a:latin typeface="Montserrat" panose="00000500000000000000" pitchFamily="2" charset="0"/>
          </a:endParaRPr>
        </a:p>
      </dsp:txBody>
      <dsp:txXfrm>
        <a:off x="683557" y="984103"/>
        <a:ext cx="3274935" cy="3274935"/>
      </dsp:txXfrm>
    </dsp:sp>
    <dsp:sp modelId="{0ED7F162-9A79-4BAF-9279-26962F54B438}">
      <dsp:nvSpPr>
        <dsp:cNvPr id="0" name=""/>
        <dsp:cNvSpPr/>
      </dsp:nvSpPr>
      <dsp:spPr>
        <a:xfrm>
          <a:off x="3710462" y="305842"/>
          <a:ext cx="4631457" cy="463145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885" tIns="31750" rIns="25488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dirty="0" err="1">
              <a:solidFill>
                <a:schemeClr val="bg1"/>
              </a:solidFill>
              <a:latin typeface="Montserrat" panose="00000500000000000000" pitchFamily="2" charset="0"/>
            </a:rPr>
            <a:t>poslovna</a:t>
          </a:r>
          <a:r>
            <a:rPr lang="en-GB" sz="2500" b="1" kern="120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GB" sz="2500" b="1" kern="1200" dirty="0" err="1">
              <a:solidFill>
                <a:schemeClr val="bg1"/>
              </a:solidFill>
              <a:latin typeface="Montserrat" panose="00000500000000000000" pitchFamily="2" charset="0"/>
            </a:rPr>
            <a:t>tveganja</a:t>
          </a:r>
          <a:r>
            <a:rPr lang="en-GB" sz="2500" b="1" kern="1200" dirty="0">
              <a:solidFill>
                <a:schemeClr val="bg1"/>
              </a:solidFill>
              <a:latin typeface="Montserrat" panose="00000500000000000000" pitchFamily="2" charset="0"/>
            </a:rPr>
            <a:t> ‘</a:t>
          </a:r>
          <a:r>
            <a:rPr lang="en-GB" sz="2500" b="1" kern="1200" dirty="0" err="1">
              <a:solidFill>
                <a:schemeClr val="bg1"/>
              </a:solidFill>
              <a:latin typeface="Montserrat" panose="00000500000000000000" pitchFamily="2" charset="0"/>
            </a:rPr>
            <a:t>prevzema</a:t>
          </a:r>
          <a:r>
            <a:rPr lang="en-GB" sz="2500" b="1" kern="1200" dirty="0">
              <a:solidFill>
                <a:schemeClr val="bg1"/>
              </a:solidFill>
              <a:latin typeface="Montserrat" panose="00000500000000000000" pitchFamily="2" charset="0"/>
            </a:rPr>
            <a:t>’ </a:t>
          </a:r>
          <a:r>
            <a:rPr lang="en-GB" sz="2500" b="1" kern="1200" dirty="0" err="1">
              <a:solidFill>
                <a:schemeClr val="bg1"/>
              </a:solidFill>
              <a:latin typeface="Montserrat" panose="00000500000000000000" pitchFamily="2" charset="0"/>
            </a:rPr>
            <a:t>investitor</a:t>
          </a:r>
          <a:r>
            <a:rPr lang="en-GB" sz="2500" b="1" kern="120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br>
            <a:rPr lang="en-GB" sz="2500" b="1" kern="1200" dirty="0">
              <a:solidFill>
                <a:schemeClr val="bg1"/>
              </a:solidFill>
              <a:latin typeface="Montserrat" panose="00000500000000000000" pitchFamily="2" charset="0"/>
            </a:rPr>
          </a:br>
          <a:r>
            <a:rPr lang="en-GB" sz="2000" b="0" kern="1200" dirty="0" err="1">
              <a:solidFill>
                <a:schemeClr val="bg1"/>
              </a:solidFill>
              <a:latin typeface="Montserrat" panose="00000500000000000000" pitchFamily="2" charset="0"/>
            </a:rPr>
            <a:t>ni</a:t>
          </a:r>
          <a:r>
            <a:rPr lang="en-GB" sz="2000" b="0" kern="120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GB" sz="2000" b="0" kern="1200" dirty="0" err="1">
              <a:solidFill>
                <a:schemeClr val="bg1"/>
              </a:solidFill>
              <a:latin typeface="Montserrat" panose="00000500000000000000" pitchFamily="2" charset="0"/>
            </a:rPr>
            <a:t>vračila</a:t>
          </a:r>
          <a:r>
            <a:rPr lang="en-GB" sz="2000" b="0" kern="120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GB" sz="2000" b="0" kern="1200" dirty="0" err="1">
              <a:solidFill>
                <a:schemeClr val="bg1"/>
              </a:solidFill>
              <a:latin typeface="Montserrat" panose="00000500000000000000" pitchFamily="2" charset="0"/>
            </a:rPr>
            <a:t>sredstev</a:t>
          </a:r>
          <a:r>
            <a:rPr lang="en-GB" sz="2000" b="0" kern="1200" dirty="0">
              <a:solidFill>
                <a:schemeClr val="bg1"/>
              </a:solidFill>
              <a:latin typeface="Montserrat" panose="00000500000000000000" pitchFamily="2" charset="0"/>
            </a:rPr>
            <a:t>, </a:t>
          </a:r>
          <a:r>
            <a:rPr lang="en-GB" sz="2000" b="0" kern="1200" dirty="0" err="1">
              <a:solidFill>
                <a:schemeClr val="bg1"/>
              </a:solidFill>
              <a:latin typeface="Montserrat" panose="00000500000000000000" pitchFamily="2" charset="0"/>
            </a:rPr>
            <a:t>obresti</a:t>
          </a:r>
          <a:endParaRPr lang="sl-SI" sz="2500" b="1" kern="1200" dirty="0">
            <a:solidFill>
              <a:schemeClr val="bg1"/>
            </a:solidFill>
            <a:latin typeface="Montserrat" panose="00000500000000000000" pitchFamily="2" charset="0"/>
          </a:endParaRPr>
        </a:p>
      </dsp:txBody>
      <dsp:txXfrm>
        <a:off x="4388723" y="984103"/>
        <a:ext cx="3274935" cy="3274935"/>
      </dsp:txXfrm>
    </dsp:sp>
    <dsp:sp modelId="{9403093A-CC8D-4E07-B91D-061683EB9B14}">
      <dsp:nvSpPr>
        <dsp:cNvPr id="0" name=""/>
        <dsp:cNvSpPr/>
      </dsp:nvSpPr>
      <dsp:spPr>
        <a:xfrm>
          <a:off x="7415628" y="305842"/>
          <a:ext cx="4631457" cy="463145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885" tIns="31750" rIns="25488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DB97B"/>
            </a:buClr>
            <a:buFont typeface="Arial" panose="020B0604020202020204" pitchFamily="34" charset="0"/>
            <a:buNone/>
          </a:pPr>
          <a:r>
            <a:rPr lang="en-US" sz="2500" b="1" i="0" kern="1200" dirty="0" err="1">
              <a:solidFill>
                <a:schemeClr val="bg1"/>
              </a:solidFill>
              <a:latin typeface="Montserrat" panose="00000500000000000000" pitchFamily="2" charset="0"/>
            </a:rPr>
            <a:t>več</a:t>
          </a:r>
          <a:r>
            <a:rPr lang="en-US" sz="2500" b="1" i="0" kern="120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r>
            <a:rPr lang="en-US" sz="2500" b="1" i="0" kern="1200" dirty="0" err="1">
              <a:solidFill>
                <a:schemeClr val="bg1"/>
              </a:solidFill>
              <a:latin typeface="Montserrat" panose="00000500000000000000" pitchFamily="2" charset="0"/>
            </a:rPr>
            <a:t>oblik</a:t>
          </a:r>
          <a:r>
            <a:rPr lang="en-US" sz="2500" b="1" i="0" kern="1200" dirty="0">
              <a:solidFill>
                <a:schemeClr val="bg1"/>
              </a:solidFill>
              <a:latin typeface="Montserrat" panose="00000500000000000000" pitchFamily="2" charset="0"/>
            </a:rPr>
            <a:t> </a:t>
          </a:r>
          <a:br>
            <a:rPr lang="en-US" sz="2500" b="1" i="0" kern="1200" dirty="0">
              <a:solidFill>
                <a:schemeClr val="bg1"/>
              </a:solidFill>
              <a:latin typeface="Montserrat" panose="00000500000000000000" pitchFamily="2" charset="0"/>
            </a:rPr>
          </a:br>
          <a:r>
            <a:rPr lang="en-US" sz="2000" b="0" i="0" kern="1200" dirty="0">
              <a:solidFill>
                <a:schemeClr val="bg1"/>
              </a:solidFill>
              <a:latin typeface="Montserrat" panose="00000500000000000000" pitchFamily="2" charset="0"/>
            </a:rPr>
            <a:t>(</a:t>
          </a:r>
          <a:r>
            <a:rPr lang="en-US" sz="2000" b="0" i="0" kern="1200" dirty="0" err="1">
              <a:solidFill>
                <a:schemeClr val="bg1"/>
              </a:solidFill>
              <a:latin typeface="Montserrat" panose="00000500000000000000" pitchFamily="2" charset="0"/>
            </a:rPr>
            <a:t>npr</a:t>
          </a:r>
          <a:r>
            <a:rPr lang="en-US" sz="2000" b="0" i="0" kern="1200" dirty="0">
              <a:solidFill>
                <a:schemeClr val="bg1"/>
              </a:solidFill>
              <a:latin typeface="Montserrat" panose="00000500000000000000" pitchFamily="2" charset="0"/>
            </a:rPr>
            <a:t>. </a:t>
          </a:r>
          <a:r>
            <a:rPr lang="en-US" sz="2000" b="0" i="0" kern="1200" dirty="0" err="1">
              <a:solidFill>
                <a:schemeClr val="bg1"/>
              </a:solidFill>
              <a:latin typeface="Montserrat" panose="00000500000000000000" pitchFamily="2" charset="0"/>
            </a:rPr>
            <a:t>združitve</a:t>
          </a:r>
          <a:r>
            <a:rPr lang="en-US" sz="2000" b="0" i="0" kern="1200" dirty="0">
              <a:solidFill>
                <a:schemeClr val="bg1"/>
              </a:solidFill>
              <a:latin typeface="Montserrat" panose="00000500000000000000" pitchFamily="2" charset="0"/>
            </a:rPr>
            <a:t>)</a:t>
          </a:r>
          <a:endParaRPr lang="sl-SI" sz="2500" b="0" kern="1200" dirty="0">
            <a:solidFill>
              <a:schemeClr val="bg1"/>
            </a:solidFill>
            <a:latin typeface="Montserrat" panose="00000500000000000000" pitchFamily="2" charset="0"/>
          </a:endParaRPr>
        </a:p>
      </dsp:txBody>
      <dsp:txXfrm>
        <a:off x="8093889" y="984103"/>
        <a:ext cx="3274935" cy="3274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016FD-F7F8-44E2-A501-A92283D22A52}">
      <dsp:nvSpPr>
        <dsp:cNvPr id="0" name=""/>
        <dsp:cNvSpPr/>
      </dsp:nvSpPr>
      <dsp:spPr>
        <a:xfrm>
          <a:off x="0" y="657309"/>
          <a:ext cx="9348453" cy="3739381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6C9B1-DB66-4C24-86FA-92592E82ABFB}">
      <dsp:nvSpPr>
        <dsp:cNvPr id="0" name=""/>
        <dsp:cNvSpPr/>
      </dsp:nvSpPr>
      <dsp:spPr>
        <a:xfrm>
          <a:off x="1121814" y="1311701"/>
          <a:ext cx="3084989" cy="1832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noProof="0" dirty="0" err="1">
              <a:solidFill>
                <a:schemeClr val="tx1"/>
              </a:solidFill>
              <a:latin typeface="Montserrat" panose="00000500000000000000" pitchFamily="2" charset="0"/>
            </a:rPr>
            <a:t>Opredelitev</a:t>
          </a:r>
          <a:r>
            <a:rPr lang="en-US" sz="3700" kern="1200" noProof="0" dirty="0">
              <a:solidFill>
                <a:schemeClr val="tx1"/>
              </a:solidFill>
              <a:latin typeface="Montserrat" panose="00000500000000000000" pitchFamily="2" charset="0"/>
            </a:rPr>
            <a:t> </a:t>
          </a:r>
          <a:r>
            <a:rPr lang="en-US" sz="3700" b="1" kern="1200" noProof="0" dirty="0" err="1">
              <a:solidFill>
                <a:srgbClr val="3DB97B"/>
              </a:solidFill>
              <a:latin typeface="Montserrat" panose="00000500000000000000" pitchFamily="2" charset="0"/>
            </a:rPr>
            <a:t>interesov</a:t>
          </a:r>
          <a:r>
            <a:rPr lang="en-US" sz="3700" b="1" kern="1200" noProof="0" dirty="0">
              <a:solidFill>
                <a:schemeClr val="tx1"/>
              </a:solidFill>
              <a:latin typeface="Montserrat" panose="00000500000000000000" pitchFamily="2" charset="0"/>
            </a:rPr>
            <a:t> </a:t>
          </a:r>
          <a:br>
            <a:rPr lang="en-US" sz="3700" b="1" kern="1200" noProof="0" dirty="0">
              <a:solidFill>
                <a:schemeClr val="tx1"/>
              </a:solidFill>
              <a:latin typeface="Montserrat" panose="00000500000000000000" pitchFamily="2" charset="0"/>
            </a:rPr>
          </a:br>
          <a:r>
            <a:rPr lang="en-US" sz="3700" b="0" kern="1200" noProof="0" dirty="0">
              <a:solidFill>
                <a:schemeClr val="tx1"/>
              </a:solidFill>
              <a:latin typeface="Montserrat" panose="00000500000000000000" pitchFamily="2" charset="0"/>
            </a:rPr>
            <a:t>in</a:t>
          </a:r>
          <a:r>
            <a:rPr lang="en-US" sz="3700" b="1" kern="1200" noProof="0" dirty="0">
              <a:solidFill>
                <a:schemeClr val="tx1"/>
              </a:solidFill>
              <a:latin typeface="Montserrat" panose="00000500000000000000" pitchFamily="2" charset="0"/>
            </a:rPr>
            <a:t> </a:t>
          </a:r>
          <a:r>
            <a:rPr lang="en-US" sz="3700" b="1" kern="1200" noProof="0" dirty="0" err="1">
              <a:solidFill>
                <a:srgbClr val="3DB97B"/>
              </a:solidFill>
              <a:latin typeface="Montserrat" panose="00000500000000000000" pitchFamily="2" charset="0"/>
            </a:rPr>
            <a:t>ciljev</a:t>
          </a:r>
          <a:endParaRPr lang="sl-SI" sz="3700" b="1" kern="1200" dirty="0">
            <a:solidFill>
              <a:srgbClr val="3DB97B"/>
            </a:solidFill>
            <a:latin typeface="Montserrat" panose="00000500000000000000" pitchFamily="2" charset="0"/>
          </a:endParaRPr>
        </a:p>
      </dsp:txBody>
      <dsp:txXfrm>
        <a:off x="1121814" y="1311701"/>
        <a:ext cx="3084989" cy="1832296"/>
      </dsp:txXfrm>
    </dsp:sp>
    <dsp:sp modelId="{F822562C-2EE4-4A7D-B096-97D31C40BA0B}">
      <dsp:nvSpPr>
        <dsp:cNvPr id="0" name=""/>
        <dsp:cNvSpPr/>
      </dsp:nvSpPr>
      <dsp:spPr>
        <a:xfrm>
          <a:off x="4674226" y="1910002"/>
          <a:ext cx="3645896" cy="1832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noProof="0" dirty="0" err="1">
              <a:solidFill>
                <a:srgbClr val="3DB97B"/>
              </a:solidFill>
              <a:latin typeface="Montserrat" panose="00000500000000000000" pitchFamily="2" charset="0"/>
            </a:rPr>
            <a:t>Priprava</a:t>
          </a:r>
          <a:r>
            <a:rPr lang="en-US" sz="3700" b="1" kern="1200" noProof="0" dirty="0">
              <a:solidFill>
                <a:srgbClr val="3DB97B"/>
              </a:solidFill>
              <a:latin typeface="Montserrat" panose="00000500000000000000" pitchFamily="2" charset="0"/>
            </a:rPr>
            <a:t> </a:t>
          </a:r>
          <a:r>
            <a:rPr lang="en-US" sz="3700" b="1" kern="1200" noProof="0" dirty="0" err="1">
              <a:solidFill>
                <a:srgbClr val="3DB97B"/>
              </a:solidFill>
              <a:latin typeface="Montserrat" panose="00000500000000000000" pitchFamily="2" charset="0"/>
            </a:rPr>
            <a:t>podjetja</a:t>
          </a:r>
          <a:r>
            <a:rPr lang="sl-SI" sz="3700" b="1" kern="1200" noProof="0" dirty="0">
              <a:solidFill>
                <a:srgbClr val="3DB97B"/>
              </a:solidFill>
              <a:latin typeface="Montserrat" panose="00000500000000000000" pitchFamily="2" charset="0"/>
            </a:rPr>
            <a:t> </a:t>
          </a:r>
          <a:br>
            <a:rPr lang="en-US" sz="3700" kern="1200" noProof="0" dirty="0">
              <a:solidFill>
                <a:schemeClr val="tx1"/>
              </a:solidFill>
              <a:latin typeface="Montserrat" panose="00000500000000000000" pitchFamily="2" charset="0"/>
            </a:rPr>
          </a:br>
          <a:r>
            <a:rPr lang="en-US" sz="3700" b="0" kern="1200" noProof="0" dirty="0" err="1">
              <a:solidFill>
                <a:schemeClr val="tx1"/>
              </a:solidFill>
              <a:latin typeface="Montserrat" panose="00000500000000000000" pitchFamily="2" charset="0"/>
            </a:rPr>
            <a:t>na</a:t>
          </a:r>
          <a:r>
            <a:rPr lang="en-US" sz="3700" b="0" kern="1200" noProof="0" dirty="0">
              <a:solidFill>
                <a:schemeClr val="tx1"/>
              </a:solidFill>
              <a:latin typeface="Montserrat" panose="00000500000000000000" pitchFamily="2" charset="0"/>
            </a:rPr>
            <a:t> </a:t>
          </a:r>
          <a:r>
            <a:rPr lang="en-US" sz="3700" b="0" kern="1200" noProof="0" dirty="0" err="1">
              <a:solidFill>
                <a:schemeClr val="tx1"/>
              </a:solidFill>
              <a:latin typeface="Montserrat" panose="00000500000000000000" pitchFamily="2" charset="0"/>
            </a:rPr>
            <a:t>transakcijo</a:t>
          </a:r>
          <a:endParaRPr lang="sl-SI" sz="3700" b="0" kern="1200" noProof="0" dirty="0">
            <a:solidFill>
              <a:schemeClr val="tx1"/>
            </a:solidFill>
            <a:latin typeface="Montserrat" panose="00000500000000000000" pitchFamily="2" charset="0"/>
          </a:endParaRPr>
        </a:p>
      </dsp:txBody>
      <dsp:txXfrm>
        <a:off x="4674226" y="1910002"/>
        <a:ext cx="3645896" cy="1832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767FE297-5270-4A24-8D5C-0E3B0BE29E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l-SI"/>
              <a:t>©SKOZAR Legal &amp; Venture d.o.o. | To gradivo je namenjeno izključno udeležencem delavnice. Prepovedano je vsakršno kopiranje, razmnoževanje in kakršnokoli razširjanje v komercialne ali nekomercialne namene.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176B4AE4-DE48-42BA-AB33-E4D4801C05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38458" y="1"/>
            <a:ext cx="4160520" cy="367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1E6C6-CC8F-4D84-8B2A-DC57CF969072}" type="datetimeFigureOut">
              <a:rPr lang="sl-SI" smtClean="0"/>
              <a:t>5. 04. 2022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ABB04526-3E57-47D9-AA45-CF31C56F0C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948173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l-SI"/>
              <a:t>Delavnica CPT Krško | 23.9.2021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0524CBE-0269-4F30-9E0F-218287B354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438458" y="6948173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3E4F1-D11A-4DEC-B097-9FDADF5EA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709235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l-SI"/>
              <a:t>©SKOZAR Legal &amp; Venture d.o.o. | To gradivo je namenjeno izključno udeležencem delavnice. Prepovedano je vsakršno kopiranje, razmnoževanje in kakršnokoli razširjanje v komercialne ali nekomercialne namene.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2481F-D79A-436E-ADC7-4CE13D880A65}" type="datetimeFigureOut">
              <a:rPr lang="sl-SI" smtClean="0"/>
              <a:t>5. 04. 2022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6948173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l-SI"/>
              <a:t>Delavnica CPT Krško | 23.9.2021</a:t>
            </a:r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5438458" y="6948173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433D1-8075-4837-B9F6-9A4F779A452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014709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433D1-8075-4837-B9F6-9A4F779A452F}" type="slidenum">
              <a:rPr lang="sl-SI" smtClean="0"/>
              <a:t>1</a:t>
            </a:fld>
            <a:endParaRPr lang="sl-SI"/>
          </a:p>
        </p:txBody>
      </p:sp>
      <p:sp>
        <p:nvSpPr>
          <p:cNvPr id="7" name="Označba mesta glave 6">
            <a:extLst>
              <a:ext uri="{FF2B5EF4-FFF2-40B4-BE49-F238E27FC236}">
                <a16:creationId xmlns:a16="http://schemas.microsoft.com/office/drawing/2014/main" id="{AD827E69-BBA6-4475-96D3-2172C52EE4D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sl-SI"/>
              <a:t>©SKOZAR Legal &amp; Venture d.o.o. | To gradivo je namenjeno izključno udeležencem delavnice. Prepovedano je vsakršno kopiranje, razmnoževanje in kakršnokoli razširjanje v komercialne ali nekomercialne namene.</a:t>
            </a:r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ED7607C-4841-4B6B-B0C9-1135CDA1660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sl-SI"/>
              <a:t>Delavnica CPT Krško | 23.9.2021</a:t>
            </a:r>
          </a:p>
        </p:txBody>
      </p:sp>
    </p:spTree>
    <p:extLst>
      <p:ext uri="{BB962C8B-B14F-4D97-AF65-F5344CB8AC3E}">
        <p14:creationId xmlns:p14="http://schemas.microsoft.com/office/powerpoint/2010/main" val="28637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glav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©SKOZAR Legal &amp; Venture d.o.o. | To gradivo je namenjeno izključno udeležencem delavnice. Prepovedano je vsakršno kopiranje, razmnoževanje in kakršnokoli razširjanje v komercialne ali nekomercialne namene.</a:t>
            </a: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Delavnica CPT Krško | 23.9.2021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7433D1-8075-4837-B9F6-9A4F779A452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297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7675" lvl="1" indent="0">
              <a:buFont typeface="Courier New" panose="02070309020205020404" pitchFamily="49" charset="0"/>
              <a:buNone/>
            </a:pPr>
            <a:endParaRPr lang="en-US" sz="1100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7433D1-8075-4837-B9F6-9A4F779A452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značba mesta glave 6">
            <a:extLst>
              <a:ext uri="{FF2B5EF4-FFF2-40B4-BE49-F238E27FC236}">
                <a16:creationId xmlns:a16="http://schemas.microsoft.com/office/drawing/2014/main" id="{DD166F12-4B05-430D-8226-1B5313BAF86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©SKOZAR Legal &amp; Venture d.o.o. | To gradivo je namenjeno izključno udeležencem delavnice. Prepovedano je vsakršno kopiranje, razmnoževanje in kakršnokoli razširjanje v komercialne ali nekomercialne namene.</a:t>
            </a:r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9C7D80B-C137-4FBC-9132-FF5BC9DA13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Delavnica Pomurski TP | 23.03.2022</a:t>
            </a:r>
          </a:p>
        </p:txBody>
      </p:sp>
    </p:spTree>
    <p:extLst>
      <p:ext uri="{BB962C8B-B14F-4D97-AF65-F5344CB8AC3E}">
        <p14:creationId xmlns:p14="http://schemas.microsoft.com/office/powerpoint/2010/main" val="1685151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glav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sl-SI"/>
              <a:t>©SKOZAR Legal &amp; Venture d.o.o. | To gradivo je namenjeno izključno udeležencem delavnice. Prepovedano je vsakršno kopiranje, razmnoževanje in kakršnokoli razširjanje v komercialne ali nekomercialne namene.</a:t>
            </a: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sl-SI"/>
              <a:t>Delavnica CPT Krško | 23.9.2021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433D1-8075-4837-B9F6-9A4F779A452F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5449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433D1-8075-4837-B9F6-9A4F779A452F}" type="slidenum">
              <a:rPr lang="sl-SI" smtClean="0"/>
              <a:t>5</a:t>
            </a:fld>
            <a:endParaRPr lang="sl-SI"/>
          </a:p>
        </p:txBody>
      </p:sp>
      <p:sp>
        <p:nvSpPr>
          <p:cNvPr id="7" name="Označba mesta glave 6">
            <a:extLst>
              <a:ext uri="{FF2B5EF4-FFF2-40B4-BE49-F238E27FC236}">
                <a16:creationId xmlns:a16="http://schemas.microsoft.com/office/drawing/2014/main" id="{1F42B06D-660E-4BB0-8DA8-8ADFCED606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sl-SI"/>
              <a:t>©SKOZAR Legal &amp; Venture d.o.o. | To gradivo je namenjeno izključno udeležencem delavnice. Prepovedano je vsakršno kopiranje, razmnoževanje in kakršnokoli razširjanje v komercialne ali nekomercialne namene.</a:t>
            </a:r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4D213FB-541C-4B47-9817-10866D67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sl-SI"/>
              <a:t>Delavnica CPT Krško | 23.9.2021</a:t>
            </a:r>
          </a:p>
        </p:txBody>
      </p:sp>
    </p:spTree>
    <p:extLst>
      <p:ext uri="{BB962C8B-B14F-4D97-AF65-F5344CB8AC3E}">
        <p14:creationId xmlns:p14="http://schemas.microsoft.com/office/powerpoint/2010/main" val="81853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0E00-2C2E-49E0-9D6F-554DA35CB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DB2FF-A18A-4F33-9A3B-522AA99CD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8D9B3-E487-466F-9349-21556BE6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3D00-E1DB-4E37-A3B6-32B318176EC4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5D13E-7C84-4256-8559-5140FF11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427DD-8FC5-4067-8140-75D416662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3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379F8-0844-4526-85A6-28DCBF1B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E3BE6-6AE3-4740-B66A-7B63C9B7C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EA5EB-691D-4BB5-AD1C-A31813B8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61C3-8BBA-4EA1-B026-77CE097330EC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E61F0-3690-4EA0-9F00-5F214696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30FB7-F785-49E5-89E9-E8FF2858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3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06C16-25A0-41D2-B370-1387EBA80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70C4B-5D64-483C-8C54-CEC34C98B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EFC18-AD9B-47BB-8328-BBA3F841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D66-C168-4658-A3BD-5E9DD640C33B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E4D7-D445-483D-8144-5FAB1537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18412-3EF0-460F-8E64-CFDD01C2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1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09D88-F984-4B18-88AF-A51AFA7A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6281D-234D-4F90-AACD-33209A32A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B495-5CAC-4D57-8620-1222075C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76DB-C019-4188-B422-DE309885B46F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B390C-EC57-4FD7-B6EE-3A02E84C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5394C-D10E-469B-A963-B3A0563B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12396" y="6356350"/>
            <a:ext cx="2743200" cy="365125"/>
          </a:xfrm>
        </p:spPr>
        <p:txBody>
          <a:bodyPr/>
          <a:lstStyle>
            <a:lvl1pPr>
              <a:defRPr sz="2000" b="1">
                <a:solidFill>
                  <a:srgbClr val="3DB97B"/>
                </a:solidFill>
                <a:latin typeface="Montserrat" panose="00000500000000000000" pitchFamily="2" charset="0"/>
              </a:defRPr>
            </a:lvl1pPr>
          </a:lstStyle>
          <a:p>
            <a:fld id="{AFADE9AB-6CF1-48C5-8E71-EC5B62E49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4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F26D2-701A-46AE-B4B7-CC70BF01D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1FB37-2050-4933-B24E-5D06D544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D2CF-677E-4E95-9E7E-9A193E28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34F-22ED-49CC-90B2-9A55879DF60C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75163-D921-438D-9160-CB45A176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A3B2D-8825-45A8-BC01-07383B67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9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82298-8314-4D9B-9F12-30E2AA770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7836F-B273-4189-B7BD-81FAC3766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C452E-2358-4D15-8759-026E4BE90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DBD99-4E61-4DF3-BFCE-2CA5F77F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C3-6632-4A0D-8FD2-F02A11A56FD1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2CF84-C464-41D7-9F1C-6ED6F7CD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AD3A6-7825-4765-89E9-81382D18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9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AE30F-09B6-4027-9159-C477016E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44C62-737F-49F5-ABCF-4D593A446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9EBCB-3088-44C0-B951-CCCEA843C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53818-350C-431A-9584-44C557918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7C231B-90D2-43FA-99C7-AFA205144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EDEAA6-B509-4C44-8209-38F60022F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E9C9-76D6-48A8-8C0F-C276B1507AE1}" type="datetime1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43196-441A-4D85-AE1E-3D2FD5AF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DA1F4-C59E-4DD2-AFB8-57154BA6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0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19762-788C-4605-BE99-3C02722E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C8B94-619B-408E-8001-F5F9CB57A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CDA-218D-466F-A5BF-C779AD796F3B}" type="datetime1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309A9-D2A4-4CB5-A606-46A8403A9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E3810-0931-4F0B-86A8-B0FE69F42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6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AFB4C7-1691-4118-AB53-BC8BDFB0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A9A-6516-4F2B-BEA4-305EC6CBE332}" type="datetime1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58B4C-A633-496C-979F-7F0DD9DD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7C1B3-B8F1-4856-8C99-6271E50A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4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3117-7BC0-475A-9C90-3B94D2CDB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C9E0-8AE5-4ADB-ABAF-C920B95A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EC346-241E-43CF-9E34-835BE6938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971EB-9607-4554-88F7-5FD520A7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ED7C-6EB2-46FF-83E6-6BE1020FC26E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ABE38-62C4-4F84-9286-076E26E13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52BD9-D0D9-47EC-909A-49A6FE268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4D3C-77DF-43DC-8C7C-7B17AF3CC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929CE-9B87-4BBB-89B6-79F5C9073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271AF-BEB9-43ED-950C-3E96F46B6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B2A17-902B-4DBF-B072-004F6F05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2F18-AD93-4BA6-9CB1-463409AD035E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7D708-D9CC-41F4-A1A5-31155019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CB733-8413-431D-A23B-AA41E1E7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2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5ABFE-5D1C-47EC-8ABF-606C264E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2EA0D-7E32-4BB3-B03B-1C6E9DA7F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916CF-6343-4D41-87E6-5C03BF549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BF31-A7F4-485B-8B08-81D67C741771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B5A3C-C62D-45F3-BFA5-57AF6F1F1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5FC56-7581-41E7-9725-12148DB41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E9AB-6CF1-48C5-8E71-EC5B62E4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2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sv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sv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A4EF3FC-1EDA-4DFD-BFD4-D0B3882F4547}"/>
              </a:ext>
            </a:extLst>
          </p:cNvPr>
          <p:cNvSpPr txBox="1"/>
          <p:nvPr/>
        </p:nvSpPr>
        <p:spPr>
          <a:xfrm>
            <a:off x="1826077" y="1070757"/>
            <a:ext cx="8539842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 err="1">
                <a:solidFill>
                  <a:schemeClr val="bg1"/>
                </a:solidFill>
                <a:latin typeface="Montserrat" panose="00000500000000000000" pitchFamily="2" charset="-18"/>
              </a:rPr>
              <a:t>Zakaj</a:t>
            </a:r>
            <a:r>
              <a:rPr lang="en-GB" sz="4000" dirty="0">
                <a:solidFill>
                  <a:schemeClr val="bg1"/>
                </a:solidFill>
                <a:latin typeface="Montserrat" panose="00000500000000000000" pitchFamily="2" charset="-18"/>
              </a:rPr>
              <a:t> bi se </a:t>
            </a:r>
            <a:r>
              <a:rPr lang="en-GB" sz="4000" dirty="0" err="1">
                <a:solidFill>
                  <a:schemeClr val="bg1"/>
                </a:solidFill>
                <a:latin typeface="Montserrat" panose="00000500000000000000" pitchFamily="2" charset="-18"/>
              </a:rPr>
              <a:t>odločili</a:t>
            </a:r>
            <a:r>
              <a:rPr lang="en-GB" sz="4000" dirty="0">
                <a:solidFill>
                  <a:schemeClr val="bg1"/>
                </a:solidFill>
                <a:latin typeface="Montserrat" panose="00000500000000000000" pitchFamily="2" charset="-18"/>
              </a:rPr>
              <a:t> za </a:t>
            </a:r>
            <a:r>
              <a:rPr lang="en-GB" sz="4000" dirty="0" err="1">
                <a:solidFill>
                  <a:schemeClr val="bg1"/>
                </a:solidFill>
                <a:latin typeface="Montserrat" panose="00000500000000000000" pitchFamily="2" charset="-18"/>
              </a:rPr>
              <a:t>financiranje</a:t>
            </a:r>
            <a:r>
              <a:rPr lang="en-GB" sz="4000" dirty="0">
                <a:solidFill>
                  <a:schemeClr val="bg1"/>
                </a:solidFill>
                <a:latin typeface="Montserrat" panose="00000500000000000000" pitchFamily="2" charset="-18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Montserrat" panose="00000500000000000000" pitchFamily="2" charset="-18"/>
              </a:rPr>
              <a:t>razvoja</a:t>
            </a:r>
            <a:r>
              <a:rPr lang="en-GB" sz="4000" dirty="0">
                <a:solidFill>
                  <a:schemeClr val="bg1"/>
                </a:solidFill>
                <a:latin typeface="Montserrat" panose="00000500000000000000" pitchFamily="2" charset="-18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Montserrat" panose="00000500000000000000" pitchFamily="2" charset="-18"/>
              </a:rPr>
              <a:t>podjetja</a:t>
            </a:r>
            <a:r>
              <a:rPr lang="en-GB" sz="4000" dirty="0">
                <a:solidFill>
                  <a:schemeClr val="bg1"/>
                </a:solidFill>
                <a:latin typeface="Montserrat" panose="00000500000000000000" pitchFamily="2" charset="-18"/>
              </a:rPr>
              <a:t> z </a:t>
            </a:r>
            <a:r>
              <a:rPr lang="en-GB" sz="4400" b="1" dirty="0" err="1">
                <a:solidFill>
                  <a:srgbClr val="3DB97B"/>
                </a:solidFill>
                <a:latin typeface="Montserrat" panose="00000500000000000000" pitchFamily="2" charset="-18"/>
              </a:rPr>
              <a:t>zasebno</a:t>
            </a:r>
            <a:r>
              <a:rPr lang="en-GB" sz="4400" b="1" dirty="0">
                <a:solidFill>
                  <a:srgbClr val="3DB97B"/>
                </a:solidFill>
                <a:latin typeface="Montserrat" panose="00000500000000000000" pitchFamily="2" charset="-18"/>
              </a:rPr>
              <a:t> </a:t>
            </a:r>
            <a:r>
              <a:rPr lang="en-GB" sz="4400" b="1" dirty="0" err="1">
                <a:solidFill>
                  <a:srgbClr val="3DB97B"/>
                </a:solidFill>
                <a:latin typeface="Montserrat" panose="00000500000000000000" pitchFamily="2" charset="-18"/>
              </a:rPr>
              <a:t>lastniško</a:t>
            </a:r>
            <a:r>
              <a:rPr lang="en-GB" sz="4400" b="1" dirty="0">
                <a:solidFill>
                  <a:srgbClr val="3DB97B"/>
                </a:solidFill>
                <a:latin typeface="Montserrat" panose="00000500000000000000" pitchFamily="2" charset="-18"/>
              </a:rPr>
              <a:t> </a:t>
            </a:r>
            <a:r>
              <a:rPr lang="en-GB" sz="4400" b="1" dirty="0" err="1">
                <a:solidFill>
                  <a:srgbClr val="3DB97B"/>
                </a:solidFill>
                <a:latin typeface="Montserrat" panose="00000500000000000000" pitchFamily="2" charset="-18"/>
              </a:rPr>
              <a:t>investicijo</a:t>
            </a:r>
            <a:r>
              <a:rPr lang="en-GB" sz="4400" b="1" dirty="0">
                <a:solidFill>
                  <a:srgbClr val="3DB97B"/>
                </a:solidFill>
                <a:latin typeface="Montserrat" panose="00000500000000000000" pitchFamily="2" charset="-18"/>
              </a:rPr>
              <a:t>?</a:t>
            </a:r>
            <a:r>
              <a:rPr lang="en-GB" sz="4400" b="1" dirty="0">
                <a:solidFill>
                  <a:schemeClr val="bg1"/>
                </a:solidFill>
                <a:latin typeface="Montserrat" panose="00000500000000000000" pitchFamily="2" charset="-18"/>
              </a:rPr>
              <a:t> </a:t>
            </a:r>
          </a:p>
          <a:p>
            <a:pPr algn="ctr"/>
            <a:br>
              <a:rPr lang="en-GB" sz="2000" b="1" dirty="0">
                <a:solidFill>
                  <a:schemeClr val="bg1"/>
                </a:solidFill>
                <a:latin typeface="Montserrat" panose="00000500000000000000" pitchFamily="2" charset="-18"/>
              </a:rPr>
            </a:br>
            <a:r>
              <a:rPr lang="en-GB" sz="4000" b="1" dirty="0" err="1">
                <a:solidFill>
                  <a:schemeClr val="bg1"/>
                </a:solidFill>
                <a:latin typeface="Montserrat" panose="00000500000000000000" pitchFamily="2" charset="-18"/>
              </a:rPr>
              <a:t>Kako</a:t>
            </a:r>
            <a:r>
              <a:rPr lang="en-GB" sz="4000" b="1" dirty="0">
                <a:solidFill>
                  <a:schemeClr val="bg1"/>
                </a:solidFill>
                <a:latin typeface="Montserrat" panose="00000500000000000000" pitchFamily="2" charset="-18"/>
              </a:rPr>
              <a:t> jo </a:t>
            </a:r>
            <a:r>
              <a:rPr lang="en-GB" sz="4000" b="1" dirty="0" err="1">
                <a:solidFill>
                  <a:schemeClr val="bg1"/>
                </a:solidFill>
                <a:latin typeface="Montserrat" panose="00000500000000000000" pitchFamily="2" charset="-18"/>
              </a:rPr>
              <a:t>izpeljati</a:t>
            </a:r>
            <a:r>
              <a:rPr lang="sl-SI" sz="4000" b="1" dirty="0">
                <a:solidFill>
                  <a:schemeClr val="bg1"/>
                </a:solidFill>
                <a:latin typeface="Montserrat" panose="00000500000000000000" pitchFamily="2" charset="-18"/>
              </a:rPr>
              <a:t>? </a:t>
            </a:r>
            <a:endParaRPr lang="en-US" sz="4000" b="1" dirty="0">
              <a:solidFill>
                <a:schemeClr val="bg1"/>
              </a:solidFill>
              <a:latin typeface="Montserrat" panose="00000500000000000000" pitchFamily="2" charset="-1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9DD430-CB5F-44D2-B4EB-6E1F6F59A944}"/>
              </a:ext>
            </a:extLst>
          </p:cNvPr>
          <p:cNvSpPr txBox="1"/>
          <p:nvPr/>
        </p:nvSpPr>
        <p:spPr>
          <a:xfrm>
            <a:off x="365175" y="5701304"/>
            <a:ext cx="4865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anose="00000500000000000000" pitchFamily="2" charset="-18"/>
              </a:rPr>
              <a:t>Anže Skodlar</a:t>
            </a:r>
            <a:r>
              <a:rPr lang="en-US" dirty="0">
                <a:solidFill>
                  <a:schemeClr val="bg1"/>
                </a:solidFill>
                <a:latin typeface="Montserrat" panose="00000500000000000000" pitchFamily="2" charset="-18"/>
              </a:rPr>
              <a:t>,</a:t>
            </a:r>
            <a:r>
              <a:rPr lang="en-US" b="1" dirty="0">
                <a:solidFill>
                  <a:schemeClr val="bg1"/>
                </a:solidFill>
                <a:latin typeface="Montserrat" panose="00000500000000000000" pitchFamily="2" charset="-1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Montserrat" panose="00000500000000000000" pitchFamily="2" charset="-18"/>
              </a:rPr>
              <a:t>pravni</a:t>
            </a:r>
            <a:r>
              <a:rPr lang="en-US" dirty="0">
                <a:solidFill>
                  <a:schemeClr val="bg1"/>
                </a:solidFill>
                <a:latin typeface="Montserrat" panose="00000500000000000000" pitchFamily="2" charset="-1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Montserrat" panose="00000500000000000000" pitchFamily="2" charset="-18"/>
              </a:rPr>
              <a:t>svetovalec</a:t>
            </a:r>
            <a:r>
              <a:rPr lang="en-US" dirty="0">
                <a:solidFill>
                  <a:schemeClr val="bg1"/>
                </a:solidFill>
                <a:latin typeface="Montserrat" panose="00000500000000000000" pitchFamily="2" charset="-18"/>
              </a:rPr>
              <a:t> (PDI)</a:t>
            </a:r>
          </a:p>
          <a:p>
            <a:endParaRPr lang="en-US" sz="1600" dirty="0">
              <a:solidFill>
                <a:schemeClr val="bg1"/>
              </a:solidFill>
              <a:latin typeface="Montserrat" panose="00000500000000000000" pitchFamily="2" charset="-18"/>
            </a:endParaRPr>
          </a:p>
          <a:p>
            <a:r>
              <a:rPr lang="en-US" sz="1400" dirty="0">
                <a:solidFill>
                  <a:schemeClr val="bg1"/>
                </a:solidFill>
                <a:latin typeface="Montserrat" panose="00000500000000000000" pitchFamily="2" charset="-18"/>
              </a:rPr>
              <a:t>GZS-PTZ </a:t>
            </a:r>
            <a:r>
              <a:rPr lang="en-US" sz="1400" dirty="0" err="1">
                <a:solidFill>
                  <a:schemeClr val="bg1"/>
                </a:solidFill>
                <a:latin typeface="Montserrat" panose="00000500000000000000" pitchFamily="2" charset="-18"/>
              </a:rPr>
              <a:t>konferenca</a:t>
            </a:r>
            <a:r>
              <a:rPr lang="en-US" sz="1400" dirty="0">
                <a:solidFill>
                  <a:schemeClr val="bg1"/>
                </a:solidFill>
                <a:latin typeface="Montserrat" panose="00000500000000000000" pitchFamily="2" charset="-18"/>
              </a:rPr>
              <a:t> MSP, 7. 4. 2022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3D5E472-62A2-403C-A378-4E60A50AC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05013" y="5796328"/>
            <a:ext cx="2921812" cy="73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70FD4F98-3D74-47B3-A193-A40C572BE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54134" y="6377043"/>
            <a:ext cx="1285466" cy="323795"/>
          </a:xfrm>
          <a:prstGeom prst="rect">
            <a:avLst/>
          </a:prstGeom>
        </p:spPr>
      </p:pic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F5DD274D-839C-4838-85F5-321FC1833E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5364745"/>
              </p:ext>
            </p:extLst>
          </p:nvPr>
        </p:nvGraphicFramePr>
        <p:xfrm>
          <a:off x="851548" y="1328602"/>
          <a:ext cx="12052382" cy="524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85010C6-0313-45D9-B4FF-2DADFA5BD01C}"/>
              </a:ext>
            </a:extLst>
          </p:cNvPr>
          <p:cNvSpPr txBox="1"/>
          <p:nvPr/>
        </p:nvSpPr>
        <p:spPr>
          <a:xfrm>
            <a:off x="609600" y="157162"/>
            <a:ext cx="109727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>
                <a:solidFill>
                  <a:prstClr val="white"/>
                </a:solidFill>
                <a:latin typeface="Montserrat" panose="00000500000000000000" pitchFamily="2" charset="-18"/>
              </a:rPr>
              <a:t>Zakaj</a:t>
            </a:r>
            <a:r>
              <a:rPr lang="en-US" sz="4000" b="1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lang="en-US" sz="4000" dirty="0">
                <a:solidFill>
                  <a:prstClr val="white"/>
                </a:solidFill>
                <a:latin typeface="Montserrat" panose="00000500000000000000" pitchFamily="2" charset="-18"/>
              </a:rPr>
              <a:t>je </a:t>
            </a:r>
            <a:r>
              <a:rPr lang="en-US" sz="4000" dirty="0" err="1">
                <a:solidFill>
                  <a:prstClr val="white"/>
                </a:solidFill>
                <a:latin typeface="Montserrat" panose="00000500000000000000" pitchFamily="2" charset="-18"/>
              </a:rPr>
              <a:t>zasebna</a:t>
            </a:r>
            <a:r>
              <a:rPr lang="en-US" sz="4000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Montserrat" panose="00000500000000000000" pitchFamily="2" charset="-18"/>
              </a:rPr>
              <a:t>lastniška</a:t>
            </a:r>
            <a:r>
              <a:rPr lang="en-US" sz="4000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Montserrat" panose="00000500000000000000" pitchFamily="2" charset="-18"/>
              </a:rPr>
              <a:t>investicija</a:t>
            </a:r>
            <a:r>
              <a:rPr lang="en-US" sz="4000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lahko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DB97B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ključ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DB97B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k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DB97B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uspešni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DB97B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DB97B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rasti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DB97B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478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F435CA9B-F245-4DE4-86A7-6F932AF6C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dgm id="{F435CA9B-F245-4DE4-86A7-6F932AF6C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0ED7F162-9A79-4BAF-9279-26962F54B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graphicEl>
                                              <a:dgm id="{0ED7F162-9A79-4BAF-9279-26962F54B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9403093A-CC8D-4E07-B91D-061683EB9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graphicEl>
                                              <a:dgm id="{9403093A-CC8D-4E07-B91D-061683EB9B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row: Pentagon 15">
            <a:extLst>
              <a:ext uri="{FF2B5EF4-FFF2-40B4-BE49-F238E27FC236}">
                <a16:creationId xmlns:a16="http://schemas.microsoft.com/office/drawing/2014/main" id="{91CF4C0B-8D6B-4C42-AD95-FF51AE8D4E4B}"/>
              </a:ext>
            </a:extLst>
          </p:cNvPr>
          <p:cNvSpPr/>
          <p:nvPr/>
        </p:nvSpPr>
        <p:spPr>
          <a:xfrm>
            <a:off x="6612319" y="603725"/>
            <a:ext cx="3434148" cy="2819400"/>
          </a:xfrm>
          <a:custGeom>
            <a:avLst/>
            <a:gdLst>
              <a:gd name="connsiteX0" fmla="*/ 0 w 4761469"/>
              <a:gd name="connsiteY0" fmla="*/ 0 h 2819400"/>
              <a:gd name="connsiteX1" fmla="*/ 3351769 w 4761469"/>
              <a:gd name="connsiteY1" fmla="*/ 0 h 2819400"/>
              <a:gd name="connsiteX2" fmla="*/ 4761469 w 4761469"/>
              <a:gd name="connsiteY2" fmla="*/ 1409700 h 2819400"/>
              <a:gd name="connsiteX3" fmla="*/ 3351769 w 4761469"/>
              <a:gd name="connsiteY3" fmla="*/ 2819400 h 2819400"/>
              <a:gd name="connsiteX4" fmla="*/ 0 w 4761469"/>
              <a:gd name="connsiteY4" fmla="*/ 2819400 h 2819400"/>
              <a:gd name="connsiteX5" fmla="*/ 0 w 4761469"/>
              <a:gd name="connsiteY5" fmla="*/ 0 h 2819400"/>
              <a:gd name="connsiteX0" fmla="*/ 0 w 4020064"/>
              <a:gd name="connsiteY0" fmla="*/ 0 h 2819400"/>
              <a:gd name="connsiteX1" fmla="*/ 3351769 w 4020064"/>
              <a:gd name="connsiteY1" fmla="*/ 0 h 2819400"/>
              <a:gd name="connsiteX2" fmla="*/ 4020064 w 4020064"/>
              <a:gd name="connsiteY2" fmla="*/ 1409700 h 2819400"/>
              <a:gd name="connsiteX3" fmla="*/ 3351769 w 4020064"/>
              <a:gd name="connsiteY3" fmla="*/ 2819400 h 2819400"/>
              <a:gd name="connsiteX4" fmla="*/ 0 w 4020064"/>
              <a:gd name="connsiteY4" fmla="*/ 2819400 h 2819400"/>
              <a:gd name="connsiteX5" fmla="*/ 0 w 4020064"/>
              <a:gd name="connsiteY5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0064" h="2819400">
                <a:moveTo>
                  <a:pt x="0" y="0"/>
                </a:moveTo>
                <a:lnTo>
                  <a:pt x="3351769" y="0"/>
                </a:lnTo>
                <a:lnTo>
                  <a:pt x="4020064" y="1409700"/>
                </a:lnTo>
                <a:lnTo>
                  <a:pt x="3351769" y="2819400"/>
                </a:lnTo>
                <a:lnTo>
                  <a:pt x="0" y="2819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34A82B-39C6-4E23-9D85-6AEDB197B451}"/>
              </a:ext>
            </a:extLst>
          </p:cNvPr>
          <p:cNvSpPr txBox="1"/>
          <p:nvPr/>
        </p:nvSpPr>
        <p:spPr>
          <a:xfrm>
            <a:off x="7298985" y="1309874"/>
            <a:ext cx="2535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Izstopna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strategija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in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vstop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novega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investitorja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0000500000000000000" pitchFamily="2" charset="-18"/>
              <a:ea typeface="+mn-ea"/>
              <a:cs typeface="+mn-cs"/>
            </a:endParaRPr>
          </a:p>
        </p:txBody>
      </p:sp>
      <p:sp>
        <p:nvSpPr>
          <p:cNvPr id="21" name="Arrow: Pentagon 15">
            <a:extLst>
              <a:ext uri="{FF2B5EF4-FFF2-40B4-BE49-F238E27FC236}">
                <a16:creationId xmlns:a16="http://schemas.microsoft.com/office/drawing/2014/main" id="{922CC70B-A5DF-4929-85A0-B07FB6E42EC2}"/>
              </a:ext>
            </a:extLst>
          </p:cNvPr>
          <p:cNvSpPr/>
          <p:nvPr/>
        </p:nvSpPr>
        <p:spPr>
          <a:xfrm>
            <a:off x="4177543" y="603725"/>
            <a:ext cx="3434148" cy="2819400"/>
          </a:xfrm>
          <a:custGeom>
            <a:avLst/>
            <a:gdLst>
              <a:gd name="connsiteX0" fmla="*/ 0 w 4761469"/>
              <a:gd name="connsiteY0" fmla="*/ 0 h 2819400"/>
              <a:gd name="connsiteX1" fmla="*/ 3351769 w 4761469"/>
              <a:gd name="connsiteY1" fmla="*/ 0 h 2819400"/>
              <a:gd name="connsiteX2" fmla="*/ 4761469 w 4761469"/>
              <a:gd name="connsiteY2" fmla="*/ 1409700 h 2819400"/>
              <a:gd name="connsiteX3" fmla="*/ 3351769 w 4761469"/>
              <a:gd name="connsiteY3" fmla="*/ 2819400 h 2819400"/>
              <a:gd name="connsiteX4" fmla="*/ 0 w 4761469"/>
              <a:gd name="connsiteY4" fmla="*/ 2819400 h 2819400"/>
              <a:gd name="connsiteX5" fmla="*/ 0 w 4761469"/>
              <a:gd name="connsiteY5" fmla="*/ 0 h 2819400"/>
              <a:gd name="connsiteX0" fmla="*/ 0 w 4020064"/>
              <a:gd name="connsiteY0" fmla="*/ 0 h 2819400"/>
              <a:gd name="connsiteX1" fmla="*/ 3351769 w 4020064"/>
              <a:gd name="connsiteY1" fmla="*/ 0 h 2819400"/>
              <a:gd name="connsiteX2" fmla="*/ 4020064 w 4020064"/>
              <a:gd name="connsiteY2" fmla="*/ 1409700 h 2819400"/>
              <a:gd name="connsiteX3" fmla="*/ 3351769 w 4020064"/>
              <a:gd name="connsiteY3" fmla="*/ 2819400 h 2819400"/>
              <a:gd name="connsiteX4" fmla="*/ 0 w 4020064"/>
              <a:gd name="connsiteY4" fmla="*/ 2819400 h 2819400"/>
              <a:gd name="connsiteX5" fmla="*/ 0 w 4020064"/>
              <a:gd name="connsiteY5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0064" h="2819400">
                <a:moveTo>
                  <a:pt x="0" y="0"/>
                </a:moveTo>
                <a:lnTo>
                  <a:pt x="3351769" y="0"/>
                </a:lnTo>
                <a:lnTo>
                  <a:pt x="4020064" y="1409700"/>
                </a:lnTo>
                <a:lnTo>
                  <a:pt x="3351769" y="2819400"/>
                </a:lnTo>
                <a:lnTo>
                  <a:pt x="0" y="2819400"/>
                </a:lnTo>
                <a:lnTo>
                  <a:pt x="0" y="0"/>
                </a:lnTo>
                <a:close/>
              </a:path>
            </a:pathLst>
          </a:custGeom>
          <a:solidFill>
            <a:srgbClr val="3DB97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AEDA4B-3599-4713-895B-294C5DFE48FF}"/>
              </a:ext>
            </a:extLst>
          </p:cNvPr>
          <p:cNvSpPr txBox="1"/>
          <p:nvPr/>
        </p:nvSpPr>
        <p:spPr>
          <a:xfrm>
            <a:off x="4807333" y="1505863"/>
            <a:ext cx="257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Vpliv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na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upravljanje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družbe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-18"/>
              <a:ea typeface="+mn-ea"/>
              <a:cs typeface="+mn-cs"/>
            </a:endParaRPr>
          </a:p>
        </p:txBody>
      </p:sp>
      <p:sp>
        <p:nvSpPr>
          <p:cNvPr id="19" name="Arrow: Pentagon 15">
            <a:extLst>
              <a:ext uri="{FF2B5EF4-FFF2-40B4-BE49-F238E27FC236}">
                <a16:creationId xmlns:a16="http://schemas.microsoft.com/office/drawing/2014/main" id="{BB258F6E-F5C3-4418-80D2-C6B9D9ED78F7}"/>
              </a:ext>
            </a:extLst>
          </p:cNvPr>
          <p:cNvSpPr/>
          <p:nvPr/>
        </p:nvSpPr>
        <p:spPr>
          <a:xfrm>
            <a:off x="1927611" y="599326"/>
            <a:ext cx="3158698" cy="2819400"/>
          </a:xfrm>
          <a:custGeom>
            <a:avLst/>
            <a:gdLst>
              <a:gd name="connsiteX0" fmla="*/ 0 w 4761469"/>
              <a:gd name="connsiteY0" fmla="*/ 0 h 2819400"/>
              <a:gd name="connsiteX1" fmla="*/ 3351769 w 4761469"/>
              <a:gd name="connsiteY1" fmla="*/ 0 h 2819400"/>
              <a:gd name="connsiteX2" fmla="*/ 4761469 w 4761469"/>
              <a:gd name="connsiteY2" fmla="*/ 1409700 h 2819400"/>
              <a:gd name="connsiteX3" fmla="*/ 3351769 w 4761469"/>
              <a:gd name="connsiteY3" fmla="*/ 2819400 h 2819400"/>
              <a:gd name="connsiteX4" fmla="*/ 0 w 4761469"/>
              <a:gd name="connsiteY4" fmla="*/ 2819400 h 2819400"/>
              <a:gd name="connsiteX5" fmla="*/ 0 w 4761469"/>
              <a:gd name="connsiteY5" fmla="*/ 0 h 2819400"/>
              <a:gd name="connsiteX0" fmla="*/ 0 w 4020064"/>
              <a:gd name="connsiteY0" fmla="*/ 0 h 2819400"/>
              <a:gd name="connsiteX1" fmla="*/ 3351769 w 4020064"/>
              <a:gd name="connsiteY1" fmla="*/ 0 h 2819400"/>
              <a:gd name="connsiteX2" fmla="*/ 4020064 w 4020064"/>
              <a:gd name="connsiteY2" fmla="*/ 1409700 h 2819400"/>
              <a:gd name="connsiteX3" fmla="*/ 3351769 w 4020064"/>
              <a:gd name="connsiteY3" fmla="*/ 2819400 h 2819400"/>
              <a:gd name="connsiteX4" fmla="*/ 0 w 4020064"/>
              <a:gd name="connsiteY4" fmla="*/ 2819400 h 2819400"/>
              <a:gd name="connsiteX5" fmla="*/ 0 w 4020064"/>
              <a:gd name="connsiteY5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0064" h="2819400">
                <a:moveTo>
                  <a:pt x="0" y="0"/>
                </a:moveTo>
                <a:lnTo>
                  <a:pt x="3351769" y="0"/>
                </a:lnTo>
                <a:lnTo>
                  <a:pt x="4020064" y="1409700"/>
                </a:lnTo>
                <a:lnTo>
                  <a:pt x="3351769" y="2819400"/>
                </a:lnTo>
                <a:lnTo>
                  <a:pt x="0" y="2819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61EECD-B29B-4C9B-B207-C91982D99152}"/>
              </a:ext>
            </a:extLst>
          </p:cNvPr>
          <p:cNvSpPr txBox="1"/>
          <p:nvPr/>
        </p:nvSpPr>
        <p:spPr>
          <a:xfrm>
            <a:off x="2339415" y="1501194"/>
            <a:ext cx="2500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1" algn="ctr"/>
            <a:r>
              <a:rPr lang="en-US" sz="2000" b="1" dirty="0" err="1">
                <a:latin typeface="Montserrat" panose="00000500000000000000" pitchFamily="2" charset="-18"/>
              </a:rPr>
              <a:t>Zaveze</a:t>
            </a:r>
            <a:r>
              <a:rPr lang="en-US" sz="2000" b="1" dirty="0">
                <a:latin typeface="Montserrat" panose="00000500000000000000" pitchFamily="2" charset="-18"/>
              </a:rPr>
              <a:t> &amp; </a:t>
            </a:r>
            <a:r>
              <a:rPr lang="en-US" sz="2000" b="1" dirty="0" err="1">
                <a:latin typeface="Montserrat" panose="00000500000000000000" pitchFamily="2" charset="-18"/>
              </a:rPr>
              <a:t>jamstva</a:t>
            </a:r>
            <a:r>
              <a:rPr lang="en-US" sz="2000" dirty="0">
                <a:latin typeface="Montserrat" panose="00000500000000000000" pitchFamily="2" charset="-18"/>
              </a:rPr>
              <a:t> </a:t>
            </a:r>
            <a:r>
              <a:rPr lang="en-US" sz="2000" dirty="0" err="1">
                <a:latin typeface="Montserrat" panose="00000500000000000000" pitchFamily="2" charset="-18"/>
              </a:rPr>
              <a:t>družbenikov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0000500000000000000" pitchFamily="2" charset="-18"/>
            </a:endParaRP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A02087F4-5A99-45A5-961E-0C28B95C1B19}"/>
              </a:ext>
            </a:extLst>
          </p:cNvPr>
          <p:cNvSpPr/>
          <p:nvPr/>
        </p:nvSpPr>
        <p:spPr>
          <a:xfrm>
            <a:off x="-821810" y="603727"/>
            <a:ext cx="3434148" cy="2819400"/>
          </a:xfrm>
          <a:custGeom>
            <a:avLst/>
            <a:gdLst>
              <a:gd name="connsiteX0" fmla="*/ 0 w 4761469"/>
              <a:gd name="connsiteY0" fmla="*/ 0 h 2819400"/>
              <a:gd name="connsiteX1" fmla="*/ 3351769 w 4761469"/>
              <a:gd name="connsiteY1" fmla="*/ 0 h 2819400"/>
              <a:gd name="connsiteX2" fmla="*/ 4761469 w 4761469"/>
              <a:gd name="connsiteY2" fmla="*/ 1409700 h 2819400"/>
              <a:gd name="connsiteX3" fmla="*/ 3351769 w 4761469"/>
              <a:gd name="connsiteY3" fmla="*/ 2819400 h 2819400"/>
              <a:gd name="connsiteX4" fmla="*/ 0 w 4761469"/>
              <a:gd name="connsiteY4" fmla="*/ 2819400 h 2819400"/>
              <a:gd name="connsiteX5" fmla="*/ 0 w 4761469"/>
              <a:gd name="connsiteY5" fmla="*/ 0 h 2819400"/>
              <a:gd name="connsiteX0" fmla="*/ 0 w 4020064"/>
              <a:gd name="connsiteY0" fmla="*/ 0 h 2819400"/>
              <a:gd name="connsiteX1" fmla="*/ 3351769 w 4020064"/>
              <a:gd name="connsiteY1" fmla="*/ 0 h 2819400"/>
              <a:gd name="connsiteX2" fmla="*/ 4020064 w 4020064"/>
              <a:gd name="connsiteY2" fmla="*/ 1409700 h 2819400"/>
              <a:gd name="connsiteX3" fmla="*/ 3351769 w 4020064"/>
              <a:gd name="connsiteY3" fmla="*/ 2819400 h 2819400"/>
              <a:gd name="connsiteX4" fmla="*/ 0 w 4020064"/>
              <a:gd name="connsiteY4" fmla="*/ 2819400 h 2819400"/>
              <a:gd name="connsiteX5" fmla="*/ 0 w 4020064"/>
              <a:gd name="connsiteY5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0064" h="2819400">
                <a:moveTo>
                  <a:pt x="0" y="0"/>
                </a:moveTo>
                <a:lnTo>
                  <a:pt x="3351769" y="0"/>
                </a:lnTo>
                <a:lnTo>
                  <a:pt x="4020064" y="1409700"/>
                </a:lnTo>
                <a:lnTo>
                  <a:pt x="3351769" y="2819400"/>
                </a:lnTo>
                <a:lnTo>
                  <a:pt x="0" y="2819400"/>
                </a:lnTo>
                <a:lnTo>
                  <a:pt x="0" y="0"/>
                </a:lnTo>
                <a:close/>
              </a:path>
            </a:pathLst>
          </a:custGeom>
          <a:solidFill>
            <a:srgbClr val="3DB97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0FD4F98-3D74-47B3-A193-A40C572BE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54134" y="6377043"/>
            <a:ext cx="1285466" cy="32379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7245E4D-5B7F-4035-BE1F-67E568AB5CDE}"/>
              </a:ext>
            </a:extLst>
          </p:cNvPr>
          <p:cNvSpPr txBox="1"/>
          <p:nvPr/>
        </p:nvSpPr>
        <p:spPr>
          <a:xfrm>
            <a:off x="328466" y="4636828"/>
            <a:ext cx="7418250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O </a:t>
            </a:r>
            <a:r>
              <a:rPr kumimoji="0" lang="en-US" sz="49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čem</a:t>
            </a:r>
            <a:r>
              <a:rPr kumimoji="0" lang="en-US" sz="49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se </a:t>
            </a:r>
            <a:r>
              <a:rPr kumimoji="0" lang="en-US" sz="49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bo</a:t>
            </a:r>
            <a:r>
              <a:rPr kumimoji="0" lang="en-US" sz="49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49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potrebno</a:t>
            </a:r>
            <a:endParaRPr kumimoji="0" lang="en-US" sz="49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uskladiti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pri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pogajanjih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7340E9-CFC8-42DD-98E5-8F5B99FC2C0F}"/>
              </a:ext>
            </a:extLst>
          </p:cNvPr>
          <p:cNvSpPr txBox="1"/>
          <p:nvPr/>
        </p:nvSpPr>
        <p:spPr>
          <a:xfrm>
            <a:off x="7577" y="1490202"/>
            <a:ext cx="2161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1" algn="ctr">
              <a:defRPr/>
            </a:pPr>
            <a:r>
              <a:rPr lang="en-US" sz="2000" dirty="0" err="1">
                <a:solidFill>
                  <a:prstClr val="white"/>
                </a:solidFill>
                <a:latin typeface="Montserrat" panose="00000500000000000000" pitchFamily="2" charset="-18"/>
              </a:rPr>
              <a:t>Udeležba</a:t>
            </a:r>
            <a:r>
              <a:rPr lang="en-US" sz="2000" dirty="0">
                <a:solidFill>
                  <a:prstClr val="white"/>
                </a:solidFill>
                <a:latin typeface="Montserrat" panose="00000500000000000000" pitchFamily="2" charset="-18"/>
              </a:rPr>
              <a:t> v </a:t>
            </a:r>
            <a:r>
              <a:rPr lang="en-US" sz="2000" b="1" dirty="0" err="1">
                <a:solidFill>
                  <a:prstClr val="white"/>
                </a:solidFill>
                <a:latin typeface="Montserrat" panose="00000500000000000000" pitchFamily="2" charset="-18"/>
              </a:rPr>
              <a:t>kapitalu</a:t>
            </a:r>
            <a:r>
              <a:rPr lang="en-US" sz="2000" b="1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lang="en-US" sz="2000" b="1" dirty="0" err="1">
                <a:solidFill>
                  <a:prstClr val="white"/>
                </a:solidFill>
                <a:latin typeface="Montserrat" panose="00000500000000000000" pitchFamily="2" charset="-18"/>
              </a:rPr>
              <a:t>družbe</a:t>
            </a:r>
            <a:endParaRPr lang="en-US" sz="2000" b="1" dirty="0">
              <a:solidFill>
                <a:prstClr val="white"/>
              </a:solidFill>
              <a:latin typeface="Montserrat" panose="00000500000000000000" pitchFamily="2" charset="-18"/>
            </a:endParaRPr>
          </a:p>
        </p:txBody>
      </p:sp>
      <p:cxnSp>
        <p:nvCxnSpPr>
          <p:cNvPr id="23" name="Raven puščični povezovalnik 17">
            <a:extLst>
              <a:ext uri="{FF2B5EF4-FFF2-40B4-BE49-F238E27FC236}">
                <a16:creationId xmlns:a16="http://schemas.microsoft.com/office/drawing/2014/main" id="{BB00C0B8-D63E-4A1E-AD25-B7EE83B4EEB4}"/>
              </a:ext>
            </a:extLst>
          </p:cNvPr>
          <p:cNvCxnSpPr>
            <a:cxnSpLocks/>
          </p:cNvCxnSpPr>
          <p:nvPr/>
        </p:nvCxnSpPr>
        <p:spPr>
          <a:xfrm>
            <a:off x="1244719" y="2575369"/>
            <a:ext cx="0" cy="130826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uščični povezovalnik 17">
            <a:extLst>
              <a:ext uri="{FF2B5EF4-FFF2-40B4-BE49-F238E27FC236}">
                <a16:creationId xmlns:a16="http://schemas.microsoft.com/office/drawing/2014/main" id="{909A7EA3-F7D5-4884-B69A-1D32C4CA360A}"/>
              </a:ext>
            </a:extLst>
          </p:cNvPr>
          <p:cNvCxnSpPr>
            <a:cxnSpLocks/>
          </p:cNvCxnSpPr>
          <p:nvPr/>
        </p:nvCxnSpPr>
        <p:spPr>
          <a:xfrm>
            <a:off x="4078673" y="2575367"/>
            <a:ext cx="0" cy="1308264"/>
          </a:xfrm>
          <a:prstGeom prst="straightConnector1">
            <a:avLst/>
          </a:prstGeom>
          <a:ln w="57150">
            <a:solidFill>
              <a:srgbClr val="3DB97B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uščični povezovalnik 17">
            <a:extLst>
              <a:ext uri="{FF2B5EF4-FFF2-40B4-BE49-F238E27FC236}">
                <a16:creationId xmlns:a16="http://schemas.microsoft.com/office/drawing/2014/main" id="{47FA4774-7AE2-4225-8E94-185814A266B3}"/>
              </a:ext>
            </a:extLst>
          </p:cNvPr>
          <p:cNvCxnSpPr>
            <a:cxnSpLocks/>
          </p:cNvCxnSpPr>
          <p:nvPr/>
        </p:nvCxnSpPr>
        <p:spPr>
          <a:xfrm>
            <a:off x="6780777" y="2575366"/>
            <a:ext cx="0" cy="130826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en puščični povezovalnik 17">
            <a:extLst>
              <a:ext uri="{FF2B5EF4-FFF2-40B4-BE49-F238E27FC236}">
                <a16:creationId xmlns:a16="http://schemas.microsoft.com/office/drawing/2014/main" id="{1E8963FD-85BA-4073-81CF-CF875AC77385}"/>
              </a:ext>
            </a:extLst>
          </p:cNvPr>
          <p:cNvCxnSpPr>
            <a:cxnSpLocks/>
          </p:cNvCxnSpPr>
          <p:nvPr/>
        </p:nvCxnSpPr>
        <p:spPr>
          <a:xfrm>
            <a:off x="9383996" y="2659751"/>
            <a:ext cx="0" cy="1223880"/>
          </a:xfrm>
          <a:prstGeom prst="straightConnector1">
            <a:avLst/>
          </a:prstGeom>
          <a:ln w="57150">
            <a:solidFill>
              <a:srgbClr val="3DB97B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281F7E08-9FAF-4D53-8FBB-52097E99BD76}"/>
              </a:ext>
            </a:extLst>
          </p:cNvPr>
          <p:cNvSpPr txBox="1"/>
          <p:nvPr/>
        </p:nvSpPr>
        <p:spPr>
          <a:xfrm>
            <a:off x="7577" y="3953135"/>
            <a:ext cx="2489044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povečanje</a:t>
            </a: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b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osnovnega</a:t>
            </a: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b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kapitala</a:t>
            </a:r>
            <a:endParaRPr kumimoji="0" lang="en-US" sz="20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-18"/>
              <a:ea typeface="+mn-ea"/>
              <a:cs typeface="+mn-cs"/>
            </a:endParaRPr>
          </a:p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solidFill>
                  <a:prstClr val="white"/>
                </a:solidFill>
                <a:latin typeface="Montserrat" panose="00000500000000000000" pitchFamily="2" charset="-18"/>
              </a:rPr>
              <a:t>vplačani</a:t>
            </a:r>
            <a:r>
              <a:rPr lang="en-US" sz="2000" b="1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lang="en-US" sz="2000" b="1" dirty="0" err="1">
                <a:solidFill>
                  <a:prstClr val="white"/>
                </a:solidFill>
                <a:latin typeface="Montserrat" panose="00000500000000000000" pitchFamily="2" charset="-18"/>
              </a:rPr>
              <a:t>presežek</a:t>
            </a:r>
            <a:r>
              <a:rPr lang="en-US" sz="2000" b="1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lang="en-US" sz="2000" b="1" dirty="0" err="1">
                <a:solidFill>
                  <a:prstClr val="white"/>
                </a:solidFill>
                <a:latin typeface="Montserrat" panose="00000500000000000000" pitchFamily="2" charset="-18"/>
              </a:rPr>
              <a:t>kapitala</a:t>
            </a:r>
            <a:endParaRPr kumimoji="0" lang="en-US" sz="20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-18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3629A7-A765-4974-93CF-A8D09093F227}"/>
              </a:ext>
            </a:extLst>
          </p:cNvPr>
          <p:cNvSpPr txBox="1"/>
          <p:nvPr/>
        </p:nvSpPr>
        <p:spPr>
          <a:xfrm>
            <a:off x="2893803" y="3973354"/>
            <a:ext cx="2489044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obdobje</a:t>
            </a: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lojalnosti</a:t>
            </a:r>
            <a:endParaRPr kumimoji="0" lang="en-US" sz="20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-18"/>
              <a:ea typeface="+mn-ea"/>
              <a:cs typeface="+mn-cs"/>
            </a:endParaRPr>
          </a:p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solidFill>
                  <a:prstClr val="white"/>
                </a:solidFill>
                <a:latin typeface="Montserrat" panose="00000500000000000000" pitchFamily="2" charset="-18"/>
              </a:rPr>
              <a:t>konkurenčne</a:t>
            </a:r>
            <a:r>
              <a:rPr lang="en-US" sz="2000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Montserrat" panose="00000500000000000000" pitchFamily="2" charset="-18"/>
              </a:rPr>
              <a:t>klavzule</a:t>
            </a:r>
            <a:endParaRPr lang="en-US" sz="2000" dirty="0">
              <a:solidFill>
                <a:prstClr val="white"/>
              </a:solidFill>
              <a:latin typeface="Montserrat" panose="00000500000000000000" pitchFamily="2" charset="-18"/>
            </a:endParaRPr>
          </a:p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white"/>
                </a:solidFill>
                <a:latin typeface="Montserrat" panose="00000500000000000000" pitchFamily="2" charset="-18"/>
              </a:rPr>
              <a:t>…</a:t>
            </a:r>
            <a:endParaRPr kumimoji="0" lang="en-US" sz="20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-1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0C2D9B-9132-4F89-BBDB-DC06F11DCF7D}"/>
              </a:ext>
            </a:extLst>
          </p:cNvPr>
          <p:cNvSpPr txBox="1"/>
          <p:nvPr/>
        </p:nvSpPr>
        <p:spPr>
          <a:xfrm>
            <a:off x="5847874" y="3936506"/>
            <a:ext cx="2489044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soglasja</a:t>
            </a:r>
            <a:r>
              <a:rPr kumimoji="0" lang="en-US" sz="2000" b="1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k </a:t>
            </a:r>
            <a:r>
              <a:rPr kumimoji="0" lang="en-US" sz="2000" b="1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odločitvam</a:t>
            </a:r>
            <a:r>
              <a:rPr kumimoji="0" lang="en-US" sz="2000" b="1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 </a:t>
            </a:r>
            <a:r>
              <a:rPr kumimoji="0" lang="en-US" sz="2000" b="1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skupčine</a:t>
            </a:r>
            <a:endParaRPr kumimoji="0" lang="en-US" sz="20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-18"/>
              <a:ea typeface="+mn-ea"/>
              <a:cs typeface="+mn-cs"/>
            </a:endParaRPr>
          </a:p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solidFill>
                  <a:prstClr val="white"/>
                </a:solidFill>
                <a:latin typeface="Montserrat" panose="00000500000000000000" pitchFamily="2" charset="-18"/>
              </a:rPr>
              <a:t>pravice</a:t>
            </a:r>
            <a:r>
              <a:rPr lang="en-US" sz="2000" b="1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lang="en-US" sz="2000" b="1" dirty="0" err="1">
                <a:solidFill>
                  <a:prstClr val="white"/>
                </a:solidFill>
                <a:latin typeface="Montserrat" panose="00000500000000000000" pitchFamily="2" charset="-18"/>
              </a:rPr>
              <a:t>imenovanja</a:t>
            </a:r>
            <a:endParaRPr lang="en-US" sz="2000" b="1" dirty="0">
              <a:solidFill>
                <a:prstClr val="white"/>
              </a:solidFill>
              <a:latin typeface="Montserrat" panose="00000500000000000000" pitchFamily="2" charset="-18"/>
            </a:endParaRPr>
          </a:p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  <a:ea typeface="+mn-ea"/>
                <a:cs typeface="+mn-cs"/>
              </a:rPr>
              <a:t>…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232B7B-1703-4E7F-98D6-1E9BFDF7769D}"/>
              </a:ext>
            </a:extLst>
          </p:cNvPr>
          <p:cNvSpPr txBox="1"/>
          <p:nvPr/>
        </p:nvSpPr>
        <p:spPr>
          <a:xfrm>
            <a:off x="8801944" y="3936506"/>
            <a:ext cx="2886227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</a:rPr>
              <a:t>izstopna</a:t>
            </a:r>
            <a:r>
              <a:rPr kumimoji="0" lang="en-US" sz="200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</a:rPr>
              <a:t> </a:t>
            </a:r>
            <a:r>
              <a:rPr kumimoji="0" lang="en-US" sz="200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</a:rPr>
              <a:t>pravica</a:t>
            </a:r>
            <a:r>
              <a:rPr kumimoji="0" lang="en-US" sz="200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-18"/>
              </a:rPr>
              <a:t>, tag/drag along…</a:t>
            </a:r>
            <a:endParaRPr kumimoji="0" lang="en-US" sz="20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-18"/>
            </a:endParaRPr>
          </a:p>
          <a:p>
            <a:pPr marL="360363" marR="0" lvl="0" indent="-268288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B97B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solidFill>
                  <a:prstClr val="white"/>
                </a:solidFill>
                <a:latin typeface="Montserrat" panose="00000500000000000000" pitchFamily="2" charset="-18"/>
              </a:rPr>
              <a:t>opcije</a:t>
            </a:r>
            <a:r>
              <a:rPr lang="en-US" sz="2000" dirty="0">
                <a:solidFill>
                  <a:prstClr val="white"/>
                </a:solidFill>
                <a:latin typeface="Montserrat" panose="00000500000000000000" pitchFamily="2" charset="-18"/>
              </a:rPr>
              <a:t>, </a:t>
            </a:r>
            <a:r>
              <a:rPr lang="en-US" sz="2000" dirty="0" err="1">
                <a:solidFill>
                  <a:prstClr val="white"/>
                </a:solidFill>
                <a:latin typeface="Montserrat" panose="00000500000000000000" pitchFamily="2" charset="-18"/>
              </a:rPr>
              <a:t>omejitve</a:t>
            </a:r>
            <a:r>
              <a:rPr lang="en-US" sz="2000" dirty="0">
                <a:solidFill>
                  <a:prstClr val="white"/>
                </a:solidFill>
                <a:latin typeface="Montserrat" panose="00000500000000000000" pitchFamily="2" charset="-18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Montserrat" panose="00000500000000000000" pitchFamily="2" charset="-18"/>
              </a:rPr>
              <a:t>povečanja</a:t>
            </a:r>
            <a:r>
              <a:rPr lang="en-US" sz="2000" dirty="0">
                <a:solidFill>
                  <a:prstClr val="white"/>
                </a:solidFill>
                <a:latin typeface="Montserrat" panose="00000500000000000000" pitchFamily="2" charset="-18"/>
              </a:rPr>
              <a:t> OK…</a:t>
            </a:r>
            <a:endParaRPr kumimoji="0" lang="en-US" sz="20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1137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250" fill="hold"/>
                                        <p:tgtEl>
                                          <p:spTgt spid="1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-0.23763 0.15625 " pathEditMode="relative" rAng="0" ptsTypes="AA">
                                      <p:cBhvr>
                                        <p:cTn id="48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88" y="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8" grpId="0"/>
      <p:bldP spid="21" grpId="0" animBg="1"/>
      <p:bldP spid="27" grpId="0"/>
      <p:bldP spid="19" grpId="0" animBg="1"/>
      <p:bldP spid="26" grpId="0"/>
      <p:bldP spid="16" grpId="0" animBg="1"/>
      <p:bldP spid="14" grpId="0"/>
      <p:bldP spid="14" grpId="1"/>
      <p:bldP spid="25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70FD4F98-3D74-47B3-A193-A40C572BE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54134" y="6377043"/>
            <a:ext cx="1285466" cy="32379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E33CBA1-E1E4-47E6-ACF9-620F9E83D267}"/>
              </a:ext>
            </a:extLst>
          </p:cNvPr>
          <p:cNvSpPr/>
          <p:nvPr/>
        </p:nvSpPr>
        <p:spPr>
          <a:xfrm>
            <a:off x="0" y="0"/>
            <a:ext cx="65231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 sz="2000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AF1CBAF-CB69-4948-B1F7-E818EE3B5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024260" y="3035703"/>
            <a:ext cx="6700838" cy="62943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Montserrat" panose="00000500000000000000" pitchFamily="2" charset="-18"/>
              </a:rPr>
              <a:t>ŠE PREJ PA…</a:t>
            </a:r>
            <a:endParaRPr lang="en-US" sz="32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5CE19D8-7637-456C-943A-4C4C9C96E1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249425"/>
              </p:ext>
            </p:extLst>
          </p:nvPr>
        </p:nvGraphicFramePr>
        <p:xfrm>
          <a:off x="1735619" y="901999"/>
          <a:ext cx="9348453" cy="505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056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4016FD-F7F8-44E2-A501-A92283D22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F6C9B1-DB66-4C24-86FA-92592E82A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8AF6C9B1-DB66-4C24-86FA-92592E82AB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22562C-2EE4-4A7D-B096-97D31C40B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F822562C-2EE4-4A7D-B096-97D31C40B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: zaokroženi vogali 8">
            <a:extLst>
              <a:ext uri="{FF2B5EF4-FFF2-40B4-BE49-F238E27FC236}">
                <a16:creationId xmlns:a16="http://schemas.microsoft.com/office/drawing/2014/main" id="{7F5A22B5-E46C-4AB0-B9B1-670B9919C626}"/>
              </a:ext>
            </a:extLst>
          </p:cNvPr>
          <p:cNvSpPr/>
          <p:nvPr/>
        </p:nvSpPr>
        <p:spPr>
          <a:xfrm>
            <a:off x="9691739" y="779536"/>
            <a:ext cx="4995812" cy="1133474"/>
          </a:xfrm>
          <a:prstGeom prst="roundRect">
            <a:avLst/>
          </a:prstGeom>
          <a:solidFill>
            <a:schemeClr val="bg1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pic>
        <p:nvPicPr>
          <p:cNvPr id="11" name="Graphic 3">
            <a:extLst>
              <a:ext uri="{FF2B5EF4-FFF2-40B4-BE49-F238E27FC236}">
                <a16:creationId xmlns:a16="http://schemas.microsoft.com/office/drawing/2014/main" id="{731B230B-109B-4B2A-ADC9-9865AF591C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7548" y="4576346"/>
            <a:ext cx="6764633" cy="1729828"/>
          </a:xfrm>
          <a:prstGeom prst="rect">
            <a:avLst/>
          </a:prstGeom>
        </p:spPr>
      </p:pic>
      <p:sp>
        <p:nvSpPr>
          <p:cNvPr id="12" name="Arrow: Chevron 6">
            <a:extLst>
              <a:ext uri="{FF2B5EF4-FFF2-40B4-BE49-F238E27FC236}">
                <a16:creationId xmlns:a16="http://schemas.microsoft.com/office/drawing/2014/main" id="{D9FC525C-0C75-4B22-B41D-43088D4EBCC9}"/>
              </a:ext>
            </a:extLst>
          </p:cNvPr>
          <p:cNvSpPr/>
          <p:nvPr/>
        </p:nvSpPr>
        <p:spPr>
          <a:xfrm>
            <a:off x="-1145632" y="779536"/>
            <a:ext cx="7507521" cy="2062103"/>
          </a:xfrm>
          <a:prstGeom prst="chevron">
            <a:avLst/>
          </a:prstGeom>
          <a:solidFill>
            <a:srgbClr val="3DB97B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67A97132-C1E2-41CB-9CDF-1EDA92D9DA75}"/>
              </a:ext>
            </a:extLst>
          </p:cNvPr>
          <p:cNvSpPr txBox="1"/>
          <p:nvPr/>
        </p:nvSpPr>
        <p:spPr>
          <a:xfrm>
            <a:off x="135881" y="4556890"/>
            <a:ext cx="4703573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Montserrat" panose="00000500000000000000" pitchFamily="2" charset="-18"/>
              </a:rPr>
              <a:t>Anže Skodlar</a:t>
            </a:r>
          </a:p>
          <a:p>
            <a:pPr algn="r"/>
            <a:endParaRPr lang="en-US" sz="3600" dirty="0">
              <a:solidFill>
                <a:schemeClr val="bg1"/>
              </a:solidFill>
              <a:latin typeface="Montserrat" panose="00000500000000000000" pitchFamily="2" charset="-18"/>
            </a:endParaRPr>
          </a:p>
          <a:p>
            <a:pPr algn="r"/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-18"/>
              </a:rPr>
              <a:t>anze.skodlar@skozar.com</a:t>
            </a:r>
            <a:endParaRPr lang="en-US" sz="2800" dirty="0">
              <a:solidFill>
                <a:schemeClr val="bg1"/>
              </a:solidFill>
              <a:latin typeface="Montserrat" panose="00000500000000000000" pitchFamily="2" charset="-18"/>
            </a:endParaRP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Montserrat" panose="00000500000000000000" pitchFamily="2" charset="-18"/>
              </a:rPr>
              <a:t>www. skozar.com</a:t>
            </a:r>
            <a:endParaRPr lang="en-US" sz="2400" dirty="0">
              <a:solidFill>
                <a:schemeClr val="bg1"/>
              </a:solidFill>
              <a:latin typeface="Montserrat" panose="00000500000000000000" pitchFamily="2" charset="-18"/>
            </a:endParaRPr>
          </a:p>
          <a:p>
            <a:pPr algn="r"/>
            <a:endParaRPr lang="en-US" sz="1600" dirty="0">
              <a:solidFill>
                <a:schemeClr val="bg1"/>
              </a:solidFill>
              <a:latin typeface="Montserrat" panose="00000500000000000000" pitchFamily="2" charset="-18"/>
            </a:endParaRPr>
          </a:p>
        </p:txBody>
      </p:sp>
      <p:pic>
        <p:nvPicPr>
          <p:cNvPr id="15" name="Slika 14">
            <a:extLst>
              <a:ext uri="{FF2B5EF4-FFF2-40B4-BE49-F238E27FC236}">
                <a16:creationId xmlns:a16="http://schemas.microsoft.com/office/drawing/2014/main" id="{A0EE03C3-7195-4DCE-A94A-32E8E22715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336" y="1392673"/>
            <a:ext cx="323835" cy="323494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B88C2657-37A2-4F91-8588-18033C008A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337" y="996004"/>
            <a:ext cx="323835" cy="323835"/>
          </a:xfrm>
          <a:prstGeom prst="rect">
            <a:avLst/>
          </a:prstGeom>
        </p:spPr>
      </p:pic>
      <p:sp>
        <p:nvSpPr>
          <p:cNvPr id="17" name="TextBox 7">
            <a:extLst>
              <a:ext uri="{FF2B5EF4-FFF2-40B4-BE49-F238E27FC236}">
                <a16:creationId xmlns:a16="http://schemas.microsoft.com/office/drawing/2014/main" id="{C08D69DA-1229-4294-852D-E7FB9A7CEAB6}"/>
              </a:ext>
            </a:extLst>
          </p:cNvPr>
          <p:cNvSpPr txBox="1"/>
          <p:nvPr/>
        </p:nvSpPr>
        <p:spPr>
          <a:xfrm>
            <a:off x="10354171" y="988644"/>
            <a:ext cx="1073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-18"/>
              </a:rPr>
              <a:t>skozar</a:t>
            </a:r>
            <a:endParaRPr lang="en-US" sz="1600" dirty="0">
              <a:solidFill>
                <a:schemeClr val="bg1"/>
              </a:solidFill>
              <a:latin typeface="Montserrat" panose="00000500000000000000" pitchFamily="2" charset="-18"/>
            </a:endParaRPr>
          </a:p>
        </p:txBody>
      </p:sp>
      <p:sp>
        <p:nvSpPr>
          <p:cNvPr id="18" name="TextBox 7">
            <a:extLst>
              <a:ext uri="{FF2B5EF4-FFF2-40B4-BE49-F238E27FC236}">
                <a16:creationId xmlns:a16="http://schemas.microsoft.com/office/drawing/2014/main" id="{A3A0D319-05FE-4BAE-8673-7D3A6E12B2F4}"/>
              </a:ext>
            </a:extLst>
          </p:cNvPr>
          <p:cNvSpPr txBox="1"/>
          <p:nvPr/>
        </p:nvSpPr>
        <p:spPr>
          <a:xfrm>
            <a:off x="10354171" y="1385143"/>
            <a:ext cx="1695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-18"/>
              </a:rPr>
              <a:t>@skozarlegal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509C44AD-F997-4FC1-A7B6-A7A416EB2740}"/>
              </a:ext>
            </a:extLst>
          </p:cNvPr>
          <p:cNvSpPr txBox="1"/>
          <p:nvPr/>
        </p:nvSpPr>
        <p:spPr>
          <a:xfrm>
            <a:off x="530741" y="1025757"/>
            <a:ext cx="55652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  <a:latin typeface="Montserrat" panose="00000500000000000000" pitchFamily="2" charset="-18"/>
              </a:rPr>
              <a:t>Hvala</a:t>
            </a:r>
            <a:r>
              <a:rPr lang="en-US" sz="4800" b="1" dirty="0">
                <a:solidFill>
                  <a:schemeClr val="bg1"/>
                </a:solidFill>
                <a:latin typeface="Montserrat" panose="00000500000000000000" pitchFamily="2" charset="-18"/>
              </a:rPr>
              <a:t> za </a:t>
            </a:r>
            <a:r>
              <a:rPr lang="en-US" sz="4800" b="1" dirty="0" err="1">
                <a:solidFill>
                  <a:schemeClr val="bg1"/>
                </a:solidFill>
                <a:latin typeface="Montserrat" panose="00000500000000000000" pitchFamily="2" charset="-18"/>
              </a:rPr>
              <a:t>pozornost</a:t>
            </a:r>
            <a:r>
              <a:rPr lang="en-US" sz="4800" b="1" dirty="0">
                <a:solidFill>
                  <a:schemeClr val="bg1"/>
                </a:solidFill>
                <a:latin typeface="Montserrat" panose="00000500000000000000" pitchFamily="2" charset="-1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7681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OZAR" id="{216D58B5-AC4E-42B2-8EFF-F204AA1B7831}" vid="{96E90A11-4903-46B6-BCFE-B667472E9509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B0FAECC66429498B67820D7D38D24A" ma:contentTypeVersion="15" ma:contentTypeDescription="Create a new document." ma:contentTypeScope="" ma:versionID="5c942804e20f04c0da35015b07fbad51">
  <xsd:schema xmlns:xsd="http://www.w3.org/2001/XMLSchema" xmlns:xs="http://www.w3.org/2001/XMLSchema" xmlns:p="http://schemas.microsoft.com/office/2006/metadata/properties" xmlns:ns2="df3d2903-1b67-44b2-91a3-290f2cc51819" xmlns:ns3="688dba8c-0d36-49ee-805e-febb6e29b47a" targetNamespace="http://schemas.microsoft.com/office/2006/metadata/properties" ma:root="true" ma:fieldsID="da24e342c08bfd53264202b9663f8729" ns2:_="" ns3:_="">
    <xsd:import namespace="df3d2903-1b67-44b2-91a3-290f2cc51819"/>
    <xsd:import namespace="688dba8c-0d36-49ee-805e-febb6e29b4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3d2903-1b67-44b2-91a3-290f2cc518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2d8e4d4-85f6-4ffb-a7e2-b1432c44d1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dba8c-0d36-49ee-805e-febb6e29b4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3d2903-1b67-44b2-91a3-290f2cc5181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8E2910-CBCA-4F93-A014-6A6EED75D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3d2903-1b67-44b2-91a3-290f2cc51819"/>
    <ds:schemaRef ds:uri="688dba8c-0d36-49ee-805e-febb6e29b4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AC8EB6-35CD-48D3-88AF-B2600F6519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A6A5B6-F246-4EAD-8D2A-C06617BC918F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df3d2903-1b67-44b2-91a3-290f2cc5181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SKOZAR POTX</Template>
  <TotalTime>2333</TotalTime>
  <Words>366</Words>
  <Application>Microsoft Office PowerPoint</Application>
  <PresentationFormat>Širokozaslonsko</PresentationFormat>
  <Paragraphs>50</Paragraphs>
  <Slides>5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Montserrat</vt:lpstr>
      <vt:lpstr>Officeova tema</vt:lpstr>
      <vt:lpstr>PowerPointova predstavitev</vt:lpstr>
      <vt:lpstr>PowerPointova predstavitev</vt:lpstr>
      <vt:lpstr>PowerPointova predstavitev</vt:lpstr>
      <vt:lpstr>ŠE PREJ PA…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Anze Skodlar | SKOZAR</dc:creator>
  <cp:lastModifiedBy>Lidija Flajs</cp:lastModifiedBy>
  <cp:revision>8</cp:revision>
  <cp:lastPrinted>2021-03-02T16:25:53Z</cp:lastPrinted>
  <dcterms:created xsi:type="dcterms:W3CDTF">2021-03-01T09:54:33Z</dcterms:created>
  <dcterms:modified xsi:type="dcterms:W3CDTF">2022-04-05T05:55:07Z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0x010100A6B0FAECC66429498B67820D7D38D24A</vt:lpwstr>
  </property>
  <property fmtid="{D5CDD505-2E9C-101B-9397-08002B2CF9AE}" pid="3" name="MediaServiceImageTags">
    <vt:lpwstr/>
  </property>
</Properties>
</file>